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9"/>
  </p:notesMasterIdLst>
  <p:sldIdLst>
    <p:sldId id="260" r:id="rId2"/>
    <p:sldId id="550" r:id="rId3"/>
    <p:sldId id="589" r:id="rId4"/>
    <p:sldId id="590" r:id="rId5"/>
    <p:sldId id="588" r:id="rId6"/>
    <p:sldId id="637" r:id="rId7"/>
    <p:sldId id="638" r:id="rId8"/>
    <p:sldId id="648" r:id="rId9"/>
    <p:sldId id="639" r:id="rId10"/>
    <p:sldId id="640" r:id="rId11"/>
    <p:sldId id="641" r:id="rId12"/>
    <p:sldId id="642" r:id="rId13"/>
    <p:sldId id="643" r:id="rId14"/>
    <p:sldId id="644" r:id="rId15"/>
    <p:sldId id="645" r:id="rId16"/>
    <p:sldId id="646" r:id="rId17"/>
    <p:sldId id="647" r:id="rId18"/>
    <p:sldId id="601" r:id="rId19"/>
    <p:sldId id="602" r:id="rId20"/>
    <p:sldId id="603" r:id="rId21"/>
    <p:sldId id="604" r:id="rId22"/>
    <p:sldId id="605" r:id="rId23"/>
    <p:sldId id="606" r:id="rId24"/>
    <p:sldId id="607" r:id="rId25"/>
    <p:sldId id="608" r:id="rId26"/>
    <p:sldId id="609" r:id="rId27"/>
    <p:sldId id="610" r:id="rId28"/>
    <p:sldId id="611" r:id="rId29"/>
    <p:sldId id="612" r:id="rId30"/>
    <p:sldId id="613" r:id="rId31"/>
    <p:sldId id="614" r:id="rId32"/>
    <p:sldId id="615" r:id="rId33"/>
    <p:sldId id="616" r:id="rId34"/>
    <p:sldId id="617" r:id="rId35"/>
    <p:sldId id="618" r:id="rId36"/>
    <p:sldId id="619" r:id="rId37"/>
    <p:sldId id="620" r:id="rId38"/>
    <p:sldId id="621" r:id="rId39"/>
    <p:sldId id="626" r:id="rId40"/>
    <p:sldId id="581" r:id="rId41"/>
    <p:sldId id="582" r:id="rId42"/>
    <p:sldId id="583" r:id="rId43"/>
    <p:sldId id="584" r:id="rId44"/>
    <p:sldId id="585" r:id="rId45"/>
    <p:sldId id="586" r:id="rId46"/>
    <p:sldId id="627" r:id="rId47"/>
    <p:sldId id="561" r:id="rId48"/>
    <p:sldId id="562" r:id="rId49"/>
    <p:sldId id="597" r:id="rId50"/>
    <p:sldId id="598" r:id="rId51"/>
    <p:sldId id="599" r:id="rId52"/>
    <p:sldId id="564" r:id="rId53"/>
    <p:sldId id="600" r:id="rId54"/>
    <p:sldId id="526" r:id="rId55"/>
    <p:sldId id="531" r:id="rId56"/>
    <p:sldId id="528" r:id="rId57"/>
    <p:sldId id="529" r:id="rId58"/>
    <p:sldId id="543" r:id="rId59"/>
    <p:sldId id="544" r:id="rId60"/>
    <p:sldId id="545" r:id="rId61"/>
    <p:sldId id="546" r:id="rId62"/>
    <p:sldId id="547" r:id="rId63"/>
    <p:sldId id="509" r:id="rId64"/>
    <p:sldId id="517" r:id="rId65"/>
    <p:sldId id="552" r:id="rId66"/>
    <p:sldId id="555" r:id="rId67"/>
    <p:sldId id="554" r:id="rId68"/>
    <p:sldId id="556" r:id="rId69"/>
    <p:sldId id="560" r:id="rId70"/>
    <p:sldId id="557" r:id="rId71"/>
    <p:sldId id="570" r:id="rId72"/>
    <p:sldId id="504" r:id="rId73"/>
    <p:sldId id="571" r:id="rId74"/>
    <p:sldId id="572" r:id="rId75"/>
    <p:sldId id="565" r:id="rId76"/>
    <p:sldId id="566" r:id="rId77"/>
    <p:sldId id="652" r:id="rId78"/>
    <p:sldId id="578" r:id="rId79"/>
    <p:sldId id="579" r:id="rId80"/>
    <p:sldId id="651" r:id="rId81"/>
    <p:sldId id="653" r:id="rId82"/>
    <p:sldId id="654" r:id="rId83"/>
    <p:sldId id="655" r:id="rId84"/>
    <p:sldId id="632" r:id="rId85"/>
    <p:sldId id="567" r:id="rId86"/>
    <p:sldId id="650" r:id="rId87"/>
    <p:sldId id="634" r:id="rId88"/>
    <p:sldId id="649" r:id="rId89"/>
    <p:sldId id="635" r:id="rId90"/>
    <p:sldId id="636" r:id="rId91"/>
    <p:sldId id="501" r:id="rId92"/>
    <p:sldId id="516" r:id="rId93"/>
    <p:sldId id="535" r:id="rId94"/>
    <p:sldId id="534" r:id="rId95"/>
    <p:sldId id="503" r:id="rId96"/>
    <p:sldId id="628" r:id="rId97"/>
    <p:sldId id="629" r:id="rId98"/>
    <p:sldId id="630" r:id="rId99"/>
    <p:sldId id="631" r:id="rId100"/>
    <p:sldId id="266" r:id="rId101"/>
    <p:sldId id="472" r:id="rId102"/>
    <p:sldId id="483" r:id="rId103"/>
    <p:sldId id="471" r:id="rId104"/>
    <p:sldId id="505" r:id="rId105"/>
    <p:sldId id="506" r:id="rId106"/>
    <p:sldId id="507" r:id="rId107"/>
    <p:sldId id="573" r:id="rId108"/>
    <p:sldId id="574" r:id="rId109"/>
    <p:sldId id="575" r:id="rId110"/>
    <p:sldId id="508" r:id="rId111"/>
    <p:sldId id="577" r:id="rId112"/>
    <p:sldId id="386" r:id="rId113"/>
    <p:sldId id="382" r:id="rId114"/>
    <p:sldId id="394" r:id="rId115"/>
    <p:sldId id="466" r:id="rId116"/>
    <p:sldId id="491" r:id="rId117"/>
    <p:sldId id="576" r:id="rId1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3257" autoAdjust="0"/>
  </p:normalViewPr>
  <p:slideViewPr>
    <p:cSldViewPr snapToGrid="0" snapToObjects="1">
      <p:cViewPr>
        <p:scale>
          <a:sx n="58" d="100"/>
          <a:sy n="58" d="100"/>
        </p:scale>
        <p:origin x="780" y="26"/>
      </p:cViewPr>
      <p:guideLst/>
    </p:cSldViewPr>
  </p:slideViewPr>
  <p:notesTextViewPr>
    <p:cViewPr>
      <p:scale>
        <a:sx n="114" d="100"/>
        <a:sy n="114" d="100"/>
      </p:scale>
      <p:origin x="0" y="-206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3667FE-0241-174B-8208-750EC15F3C6A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D53EF-83E6-A54D-9103-6B2178C95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9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ei.org/scholar/mark-j-perry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twitter.com/Mark_J_Perry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257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8166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Very narrow collecting focus: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 issues of Digital Humanities Quarterly are included, for instance.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 Digital Studies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 Journal of the Text Encoding Initiative</a:t>
            </a:r>
          </a:p>
          <a:p>
            <a:pPr marL="171450" indent="-171450">
              <a:buFontTx/>
              <a:buChar char="-"/>
            </a:pPr>
            <a:r>
              <a:rPr lang="mr-IN" baseline="0" dirty="0" smtClean="0"/>
              <a:t>…</a:t>
            </a:r>
            <a:r>
              <a:rPr lang="en-US" baseline="0" dirty="0" smtClean="0"/>
              <a:t> a possible downside to publishing in alternative forms,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Daniel S </a:t>
            </a:r>
            <a:r>
              <a:rPr lang="en-US" baseline="0" dirty="0" err="1" smtClean="0"/>
              <a:t>Himmelstein</a:t>
            </a:r>
            <a:r>
              <a:rPr lang="en-US" baseline="0" dirty="0" smtClean="0"/>
              <a:t>​1, Ariel R Romero2, Stephen R McLaughlin3, Bastian </a:t>
            </a:r>
            <a:r>
              <a:rPr lang="en-US" baseline="0" dirty="0" err="1" smtClean="0"/>
              <a:t>Greshake</a:t>
            </a:r>
            <a:r>
              <a:rPr lang="en-US" baseline="0" dirty="0" smtClean="0"/>
              <a:t> Tzovaras4, Casey S Greene​1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My colleagues Daniel </a:t>
            </a:r>
            <a:r>
              <a:rPr lang="en-US" baseline="0" dirty="0" err="1" smtClean="0"/>
              <a:t>Himmelstein</a:t>
            </a:r>
            <a:r>
              <a:rPr lang="en-US" baseline="0" dirty="0" smtClean="0"/>
              <a:t> and </a:t>
            </a:r>
            <a:r>
              <a:rPr lang="mr-IN" baseline="0" dirty="0" smtClean="0"/>
              <a:t>…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9737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1859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90730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Let me phrase this carefully: Who remembers the existence of </a:t>
            </a:r>
            <a:r>
              <a:rPr lang="en-US" dirty="0" err="1" smtClean="0"/>
              <a:t>Library.nu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9360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6256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2856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18176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6527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1531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5132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6001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5877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36975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81222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Meanwhile ...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Ubu</a:t>
            </a:r>
            <a:r>
              <a:rPr lang="en-US" dirty="0" smtClean="0"/>
              <a:t> founded in 1996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Sebastian </a:t>
            </a:r>
            <a:r>
              <a:rPr lang="en-US" dirty="0" err="1" smtClean="0"/>
              <a:t>Luetgert’s</a:t>
            </a:r>
            <a:r>
              <a:rPr lang="en-US" dirty="0" smtClean="0"/>
              <a:t> </a:t>
            </a:r>
            <a:r>
              <a:rPr lang="en-US" dirty="0" err="1" smtClean="0"/>
              <a:t>Textz</a:t>
            </a:r>
            <a:r>
              <a:rPr lang="en-US" dirty="0" smtClean="0"/>
              <a:t> archive (Greene 2003)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AAAAARG:</a:t>
            </a:r>
            <a:r>
              <a:rPr lang="en-US" baseline="0" dirty="0" smtClean="0"/>
              <a:t> originally </a:t>
            </a:r>
            <a:r>
              <a:rPr lang="en-US" dirty="0" smtClean="0"/>
              <a:t>Artists, Architects, and Activists Reading Group </a:t>
            </a:r>
            <a:r>
              <a:rPr lang="mr-IN" dirty="0" smtClean="0"/>
              <a:t>–</a:t>
            </a:r>
            <a:r>
              <a:rPr lang="en-US" dirty="0" smtClean="0"/>
              <a:t> social structure</a:t>
            </a:r>
          </a:p>
          <a:p>
            <a:pPr marL="628650" lvl="1" indent="-171450">
              <a:buFontTx/>
              <a:buChar char="-"/>
            </a:pPr>
            <a:r>
              <a:rPr lang="fr-FR" sz="1200" dirty="0" smtClean="0">
                <a:solidFill>
                  <a:schemeClr val="bg2">
                    <a:lumMod val="25000"/>
                  </a:schemeClr>
                </a:solidFill>
              </a:rPr>
              <a:t>50K </a:t>
            </a:r>
            <a:r>
              <a:rPr lang="fr-FR" sz="1200" dirty="0" err="1" smtClean="0">
                <a:solidFill>
                  <a:schemeClr val="bg2">
                    <a:lumMod val="25000"/>
                  </a:schemeClr>
                </a:solidFill>
              </a:rPr>
              <a:t>texts</a:t>
            </a:r>
            <a:r>
              <a:rPr lang="fr-FR" sz="1200" baseline="0" dirty="0" smtClean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fr-FR" sz="1200" dirty="0" err="1" smtClean="0">
                <a:solidFill>
                  <a:schemeClr val="bg2">
                    <a:lumMod val="25000"/>
                  </a:schemeClr>
                </a:solidFill>
              </a:rPr>
              <a:t>Hamerman</a:t>
            </a:r>
            <a:r>
              <a:rPr lang="fr-FR" sz="1200" dirty="0" smtClean="0">
                <a:solidFill>
                  <a:schemeClr val="bg2">
                    <a:lumMod val="25000"/>
                  </a:schemeClr>
                </a:solidFill>
              </a:rPr>
              <a:t> 2015)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Gigapedia</a:t>
            </a:r>
            <a:r>
              <a:rPr lang="en-US" dirty="0" smtClean="0"/>
              <a:t>:</a:t>
            </a:r>
            <a:r>
              <a:rPr lang="en-US" baseline="0" dirty="0" smtClean="0"/>
              <a:t> 360K documents in 2010</a:t>
            </a:r>
            <a:endParaRPr lang="en-US" dirty="0" smtClean="0"/>
          </a:p>
          <a:p>
            <a:r>
              <a:rPr lang="en-US" dirty="0" smtClean="0"/>
              <a:t>- relatively under-represented</a:t>
            </a:r>
            <a:r>
              <a:rPr lang="en-US" baseline="0" dirty="0" smtClean="0"/>
              <a:t> in the literature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8597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9268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2195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960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93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099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8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27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Blockchain</a:t>
            </a:r>
            <a:r>
              <a:rPr lang="en-US" dirty="0" smtClean="0"/>
              <a:t> is all about avoiding double spending. I LOVE double spending.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2893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709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540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Currently over 64 million texts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142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Currently over 64 million texts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0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1589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793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dirty="0" smtClean="0"/>
              <a:t>Declaration of Anthony </a:t>
            </a:r>
            <a:r>
              <a:rPr lang="en-US" sz="1200" dirty="0" err="1" smtClean="0"/>
              <a:t>Woltermann</a:t>
            </a:r>
            <a:r>
              <a:rPr lang="en-US" sz="1200" dirty="0" smtClean="0"/>
              <a:t> in Support of Plaintiffs’ Application an Order Authorizing Alternative Service of Process on Defendants and for Preliminary Injunction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252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dirty="0" smtClean="0"/>
              <a:t>Declaration of Anthony </a:t>
            </a:r>
            <a:r>
              <a:rPr lang="en-US" sz="1200" dirty="0" err="1" smtClean="0"/>
              <a:t>Woltermann</a:t>
            </a:r>
            <a:r>
              <a:rPr lang="en-US" sz="1200" dirty="0" smtClean="0"/>
              <a:t> in Support of Plaintiffs’ Application an Order Authorizing Alternative Service of Process on Defendants and for Preliminary Injunction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2793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is-I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months of logs, starting in September 2014</a:t>
            </a:r>
            <a:endParaRPr lang="is-I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1.5% of</a:t>
            </a:r>
            <a:r>
              <a:rPr lang="is-I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 million is </a:t>
            </a:r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420,000</a:t>
            </a:r>
          </a:p>
          <a:p>
            <a:endParaRPr lang="is-I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Pay it Forward </a:t>
            </a:r>
          </a:p>
          <a:p>
            <a:endParaRPr lang="is-I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1490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3358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7192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5486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1, The ⓛⓔⓣⓣⓔⓡⓢ refer to the following events: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Ⓐ Created by Alexandra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Elbakyan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website goes live on September 5, 2011.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Ⓑ Several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LibGen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domains go down when their registration expires, allegedly due to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longtime site administrator passing away from cancer [36].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Ⓒ Elsevier files a civil suit against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and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LibGen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— at the respective domains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scihub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 and libgen.org — in the U.S. District Court for the Southern District of New York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[37,38]. The complaint seeks a “prayer for relief” that includes domain name seizure,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damages, and “an order disgorging Defendants’ profits”.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Ⓓ Elsevier is granted a preliminary injunction to suspend domain names and restrain the site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operators from distributing Elsevier’s copyrighted works [39,40]. Shortly after,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and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LibGen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resurface at alternative domains outside of U.S. court jurisdiction, including on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dark web [26,41].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Ⓔ The article “Meet the Robin Hood of Science” by Simon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Oxenham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spurs a wave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attention and news coverage on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and Alexandra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Elbakyan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[42], culminating in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</a:p>
          <a:p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 York Times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asking “Should all research papers be free?” [43].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Ⓕ The article “Who’s downloading pirated papers? Everyone” by John Bohannon shows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Hub is used worldwide, including in developed countries [44,45]. These findings spark debate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among scholars, with a large contingent of scientists supporting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-Hub’s mission [46,47].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Ⓖ Alexandra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Elbakyan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named one of “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Nature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’s 10”, which featured “ten people who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mattered” in 2016 [48]. Written by Richard Van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Noorden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the story profiles Alexandra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includes an estimate that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serves “3% of all downloads from science publishers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worldwide.”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Ⓗ The court finds that Alexandra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Elbakyan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-Hub, and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LibGen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are “liable for willful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copyright infringement” in a default judgment, since none of the defendants answered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Elsevier’s complaint [49–51]. The court issues a permanent injunction and orders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defendants to pay Elsevier $15 million, or $150,000 for each of 100 copyrighted works.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statutory damages, which the defendants do not intend to pay, now bear interest.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Ⓘ The American Chemical Society files suit against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in the U.S. District Court for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Eastern District of Virginia. Their “prayer for relief” requests that Internet search engines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Internet service providers “cease facilitating access” to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[52,53].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Ⓙ The version 1 preprint of this study is published [54], generating headlines such as</a:t>
            </a:r>
          </a:p>
          <a:p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Science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’s “subscription journals are doomed” [55] and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Inside Higher 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’s “Inevitably Open”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[56].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Ⓚ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blocks access to Russian IP addresses due to disputes with the Russian Scientific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establishment and the naming of a newly discovered parasitoid wasp species, </a:t>
            </a:r>
            <a:r>
              <a:rPr lang="en-US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Idiogramma</a:t>
            </a:r>
            <a:endParaRPr lang="en-US" sz="1200" b="0" i="1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elbakyanae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after Alexandra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Elbakyan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[57]. Four days later,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restores access after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receiving “many letters of support from Russian researchers” [59].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Ⓛ The court rules on the American Chemical Society suit, ordering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to pay $4.8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million in damages and that “any person or entity in active concert or participation” with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Hub “including any Internet search engines, web hosting and Internet service providers,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 name registrars, and domain name registries, cease facilitating access” [60,61].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Within five weeks, the domains sci-hub.io, sci-hub.ac, sci-hub.cc, and sci-hub.bz were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suspended by their respective domain name registries [62], leaving only the Tor hidden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 and several newly-registered/revealed domains in operation.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187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0818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51% English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34% Russian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Followed by German, </a:t>
            </a:r>
            <a:r>
              <a:rPr lang="en-US" dirty="0" err="1" smtClean="0"/>
              <a:t>Ukranian</a:t>
            </a:r>
            <a:r>
              <a:rPr lang="en-US" dirty="0" smtClean="0"/>
              <a:t>, French, and Spanish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06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De </a:t>
            </a:r>
            <a:r>
              <a:rPr lang="en-US" baseline="0" dirty="0" err="1" smtClean="0"/>
              <a:t>Kosnik’s</a:t>
            </a:r>
            <a:r>
              <a:rPr lang="en-US" baseline="0" dirty="0" smtClean="0"/>
              <a:t> term: Rogue Archives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I’m friends with a lot of LIS people, who object to both these terms </a:t>
            </a:r>
            <a:r>
              <a:rPr lang="mr-IN" baseline="0" dirty="0" smtClean="0"/>
              <a:t>–</a:t>
            </a:r>
            <a:r>
              <a:rPr lang="en-US" baseline="0" dirty="0" smtClean="0"/>
              <a:t> they’d call it a collection.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Coined in a 2012 essay by the Indian writer and activist Lawrence Liang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don’t think he meant to name a movement or a field of study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discussing the shuttering of </a:t>
            </a:r>
            <a:r>
              <a:rPr lang="en-US" baseline="0" dirty="0" err="1" smtClean="0"/>
              <a:t>Library.nu</a:t>
            </a:r>
            <a:r>
              <a:rPr lang="en-US" baseline="0" dirty="0" smtClean="0"/>
              <a:t> in a longer history of library destruction</a:t>
            </a:r>
          </a:p>
          <a:p>
            <a:r>
              <a:rPr lang="en-US" baseline="0" dirty="0" smtClean="0"/>
              <a:t>Photo credit: http://</a:t>
            </a:r>
            <a:r>
              <a:rPr lang="en-US" baseline="0" dirty="0" err="1" smtClean="0"/>
              <a:t>www.recht-als-kultur.de</a:t>
            </a:r>
            <a:r>
              <a:rPr lang="en-US" baseline="0" dirty="0" smtClean="0"/>
              <a:t>/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/activities/forum-law-as-culture.3/lawrence-liang-optics-of-justice-where-legal-theory-and-film-theory-intersect.20/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6283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51% English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34% Russian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Followed by German, </a:t>
            </a:r>
            <a:r>
              <a:rPr lang="en-US" dirty="0" err="1" smtClean="0"/>
              <a:t>Ukranian</a:t>
            </a:r>
            <a:r>
              <a:rPr lang="en-US" dirty="0" smtClean="0"/>
              <a:t>, French, and Spanish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866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7351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279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0553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Their metadata is</a:t>
            </a:r>
            <a:r>
              <a:rPr lang="en-US" baseline="0" dirty="0" smtClean="0"/>
              <a:t> messy, but it isn’t the end of the world. Their users know what they’re looking for.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933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997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076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069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2506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https://www.aei.org/publication/chart-of-the-day-century-price-changes-1997-to-2017/?utm_content=buffere2f75&amp;utm_medium=social&amp;utm_source=twitter</a:t>
            </a:r>
          </a:p>
          <a:p>
            <a:endParaRPr lang="en-US" dirty="0" smtClean="0"/>
          </a:p>
          <a:p>
            <a:r>
              <a:rPr lang="de-DE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osts by Mark J. Perry"/>
              </a:rPr>
              <a:t>Mark J. Perry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@Mark_J_Perry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 2, 2018 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20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Photo credit: http://</a:t>
            </a:r>
            <a:r>
              <a:rPr lang="en-US" baseline="0" dirty="0" err="1" smtClean="0"/>
              <a:t>www.warsystems.hu</a:t>
            </a:r>
            <a:r>
              <a:rPr lang="en-US" baseline="0" dirty="0" smtClean="0"/>
              <a:t>/2010/05/03/bio/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828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We can look to it as a model.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Repertoire</a:t>
            </a:r>
          </a:p>
          <a:p>
            <a:endParaRPr lang="en-US" dirty="0" smtClean="0"/>
          </a:p>
          <a:p>
            <a:r>
              <a:rPr lang="en-US" dirty="0" smtClean="0"/>
              <a:t>“repertoire of contention” from Tilly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mr-IN" dirty="0" smtClean="0"/>
              <a:t>’</a:t>
            </a:r>
            <a:r>
              <a:rPr lang="en-US" dirty="0" smtClean="0"/>
              <a:t>re used to best practices, building (relatively) stable systems</a:t>
            </a:r>
          </a:p>
          <a:p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 but that’s not the case here. There is an expectation that any single group will give up control at some point in the future (possibly sooner rather than later).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8027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We can look to it as a model.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Repertoire</a:t>
            </a:r>
          </a:p>
          <a:p>
            <a:endParaRPr lang="en-US" dirty="0" smtClean="0"/>
          </a:p>
          <a:p>
            <a:r>
              <a:rPr lang="en-US" dirty="0" smtClean="0"/>
              <a:t>“repertoire of contention” from Tilly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mr-IN" dirty="0" smtClean="0"/>
              <a:t>’</a:t>
            </a:r>
            <a:r>
              <a:rPr lang="en-US" dirty="0" smtClean="0"/>
              <a:t>re used to best practices, building (relatively) stable systems</a:t>
            </a:r>
          </a:p>
          <a:p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 but that’s not the case here. There is an expectation that any single group will give up control at some point in the future (possibly sooner rather than later).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0347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We can look to it as a model.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Repertoire</a:t>
            </a:r>
          </a:p>
          <a:p>
            <a:endParaRPr lang="en-US" dirty="0" smtClean="0"/>
          </a:p>
          <a:p>
            <a:r>
              <a:rPr lang="en-US" dirty="0" smtClean="0"/>
              <a:t>“repertoire of contention” from Tilly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mr-IN" dirty="0" smtClean="0"/>
              <a:t>’</a:t>
            </a:r>
            <a:r>
              <a:rPr lang="en-US" dirty="0" smtClean="0"/>
              <a:t>re used to best practices, building (relatively) stable systems</a:t>
            </a:r>
          </a:p>
          <a:p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 but that’s not the case here. There is an expectation that any single group will give up control at some point in the future (possibly sooner rather than later).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189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We can look to it as a model.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Repertoire</a:t>
            </a:r>
          </a:p>
          <a:p>
            <a:endParaRPr lang="en-US" dirty="0" smtClean="0"/>
          </a:p>
          <a:p>
            <a:r>
              <a:rPr lang="en-US" dirty="0" smtClean="0"/>
              <a:t>“repertoire of contention” from Tilly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mr-IN" dirty="0" smtClean="0"/>
              <a:t>’</a:t>
            </a:r>
            <a:r>
              <a:rPr lang="en-US" dirty="0" smtClean="0"/>
              <a:t>re used to best practices, building (relatively) stable systems</a:t>
            </a:r>
          </a:p>
          <a:p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 but that’s not the case here. There is an expectation that any single group will give up control at some point in the future (possibly sooner rather than later).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4753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We can look to it as a model.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Repertoire</a:t>
            </a:r>
          </a:p>
          <a:p>
            <a:endParaRPr lang="en-US" dirty="0" smtClean="0"/>
          </a:p>
          <a:p>
            <a:r>
              <a:rPr lang="en-US" dirty="0" smtClean="0"/>
              <a:t>“repertoire of contention” from Tilly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mr-IN" dirty="0" smtClean="0"/>
              <a:t>’</a:t>
            </a:r>
            <a:r>
              <a:rPr lang="en-US" dirty="0" smtClean="0"/>
              <a:t>re used to best practices, building (relatively) stable systems</a:t>
            </a:r>
          </a:p>
          <a:p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 but that’s not the case here. There is an expectation that any single group will give up control at some point in the future (possibly sooner rather than later).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1821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“repertoire of contention” </a:t>
            </a:r>
            <a:r>
              <a:rPr lang="mr-IN" dirty="0" smtClean="0"/>
              <a:t>–</a:t>
            </a:r>
            <a:r>
              <a:rPr lang="en-US" dirty="0" smtClean="0"/>
              <a:t> (Tilly 2002)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Close to direct action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 range of self-consciousness (at</a:t>
            </a:r>
            <a:r>
              <a:rPr lang="en-US" baseline="0" dirty="0" smtClean="0"/>
              <a:t> least in their writings) </a:t>
            </a:r>
            <a:r>
              <a:rPr lang="en-US" dirty="0" smtClean="0"/>
              <a:t>with respect to the political meaning of these 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8650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 possibly true for the near future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but I think it’s exactly the wrong way to think about it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can’t take it for granted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many thousands of active contributors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85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690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https://commons.wikimedia.org/wiki/File:Tor-logo-2011-flat.svg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665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https://commons.wikimedia.org/wiki/File:Tor-logo-2011-flat.svg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20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379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https://commons.wikimedia.org/wiki/File:Tor-logo-2011-flat.svg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4588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https://commons.wikimedia.org/wiki/File:Tor-logo-2011-flat.svg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5399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https://commons.wikimedia.org/wiki/File:Tor-logo-2011-flat.svg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3272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https://commons.wikimedia.org/wiki/File:Tor-logo-2011-flat.svg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2418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9210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6695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54755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3976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8878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379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The goal: an archive that will live on. A distributed</a:t>
            </a:r>
            <a:r>
              <a:rPr lang="en-US" baseline="0" dirty="0" smtClean="0"/>
              <a:t> archive.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My archivist friends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97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46726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18046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72800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We can look to it as a model.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Repertoire</a:t>
            </a:r>
          </a:p>
          <a:p>
            <a:endParaRPr lang="en-US" dirty="0" smtClean="0"/>
          </a:p>
          <a:p>
            <a:r>
              <a:rPr lang="en-US" dirty="0" smtClean="0"/>
              <a:t>“repertoire of contention” from Tilly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mr-IN" dirty="0" smtClean="0"/>
              <a:t>’</a:t>
            </a:r>
            <a:r>
              <a:rPr lang="en-US" dirty="0" smtClean="0"/>
              <a:t>re used to best practices, building (relatively) stable systems</a:t>
            </a:r>
          </a:p>
          <a:p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 but that’s not the case here. There is an expectation that any single group will give up control at some point in the future (possibly sooner rather than later).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73328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5553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99338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2517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15635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4780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30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Prior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blockchain</a:t>
            </a:r>
            <a:r>
              <a:rPr lang="en-US" baseline="0" dirty="0" smtClean="0"/>
              <a:t>, we</a:t>
            </a:r>
            <a:r>
              <a:rPr lang="en-US" dirty="0" smtClean="0"/>
              <a:t>e already did distributed computing in an open form.</a:t>
            </a:r>
            <a:r>
              <a:rPr lang="en-US" baseline="0" dirty="0" smtClean="0"/>
              <a:t> 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Because I’ve been poor at times, and I’ll never be able to afford the library I dream of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98402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2350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6553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7882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First things first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33243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38983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00993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64858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56831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https://</a:t>
            </a:r>
            <a:r>
              <a:rPr lang="en-US" dirty="0" smtClean="0"/>
              <a:t>www.slideshare.net/ilariadefilippo/lets-make-a-led-throwie-ggdmilano28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I</a:t>
            </a:r>
            <a:r>
              <a:rPr lang="en-US" baseline="0" dirty="0" smtClean="0"/>
              <a:t> first saw these on the MIT campus, really high up on one of those swooping </a:t>
            </a:r>
            <a:r>
              <a:rPr lang="en-US" baseline="0" smtClean="0"/>
              <a:t>steel sculptures.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1640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https://www.flickr.com/photos/damonabnormal/5347455185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401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Prior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blockchain</a:t>
            </a:r>
            <a:r>
              <a:rPr lang="en-US" baseline="0" dirty="0" smtClean="0"/>
              <a:t>, we</a:t>
            </a:r>
            <a:r>
              <a:rPr lang="en-US" dirty="0" smtClean="0"/>
              <a:t>e already did distributed computing in an open form.</a:t>
            </a:r>
            <a:r>
              <a:rPr lang="en-US" baseline="0" dirty="0" smtClean="0"/>
              <a:t> 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Because I’ve been poor at times, and I’ll never be able to afford the library I dream of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1031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https://www.flickr.com/photos/damonabnormal/5347455185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61210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35678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What kind of culture do you really care about?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5706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For</a:t>
            </a:r>
            <a:r>
              <a:rPr lang="en-US" baseline="0" dirty="0" smtClean="0"/>
              <a:t> me it’s MF Doom’s Special Blends part 1 and 2.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4846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9427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0497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16006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I could ask Kenny for the current FTP login, but not everyone is so</a:t>
            </a:r>
            <a:r>
              <a:rPr lang="en-US" baseline="0" dirty="0" smtClean="0"/>
              <a:t> lucky.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04132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6975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84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6311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769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“repertoire of contention” </a:t>
            </a:r>
            <a:r>
              <a:rPr lang="mr-IN" dirty="0" smtClean="0"/>
              <a:t>–</a:t>
            </a:r>
            <a:r>
              <a:rPr lang="en-US" dirty="0" smtClean="0"/>
              <a:t> (Tilly 2002)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Close to direct action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 range of self-consciousness (at</a:t>
            </a:r>
            <a:r>
              <a:rPr lang="en-US" baseline="0" dirty="0" smtClean="0"/>
              <a:t> least in their writings) </a:t>
            </a:r>
            <a:r>
              <a:rPr lang="en-US" dirty="0" smtClean="0"/>
              <a:t>with respect to the political meaning of these 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3240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4740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71513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37750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83657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s-IS" dirty="0" smtClean="0"/>
              <a:t>2005 books (deduped)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16592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3263 books (deduped)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9832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s-IS" dirty="0" smtClean="0"/>
              <a:t>18275 books (deduped)</a:t>
            </a:r>
          </a:p>
          <a:p>
            <a:pPr marL="171450" indent="-171450">
              <a:buFontTx/>
              <a:buChar char="-"/>
            </a:pPr>
            <a:r>
              <a:rPr lang="is-IS" dirty="0" smtClean="0"/>
              <a:t>OUP publishes around 6,000 titles per year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57222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Serves a useful purpose.</a:t>
            </a:r>
          </a:p>
          <a:p>
            <a:endParaRPr lang="en-US" dirty="0" smtClean="0"/>
          </a:p>
          <a:p>
            <a:r>
              <a:rPr lang="en-US" dirty="0" smtClean="0"/>
              <a:t>Monograph crisis- more books each year- squeezed library budgets</a:t>
            </a:r>
          </a:p>
          <a:p>
            <a:endParaRPr lang="en-US" dirty="0" smtClean="0"/>
          </a:p>
          <a:p>
            <a:r>
              <a:rPr lang="en-US" dirty="0" smtClean="0"/>
              <a:t>Conservatism that privileges publishing with academic presses...</a:t>
            </a:r>
          </a:p>
          <a:p>
            <a:endParaRPr lang="en-US" dirty="0" smtClean="0"/>
          </a:p>
          <a:p>
            <a:r>
              <a:rPr lang="en-US" dirty="0" smtClean="0"/>
              <a:t>Less OA publishing in the humanities</a:t>
            </a:r>
          </a:p>
          <a:p>
            <a:endParaRPr lang="en-US" dirty="0" smtClean="0"/>
          </a:p>
          <a:p>
            <a:r>
              <a:rPr lang="en-US" dirty="0" smtClean="0"/>
              <a:t>Almost no commercial market other than libraries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--- historians and literary scholars are oft. obscurantists, including me.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52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66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41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2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8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10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89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07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6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37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00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45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82815-4420-0C4B-8A38-13E3ACCFADAC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88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ransmissionbt.com/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cademictorrents.com/" TargetMode="External"/><Relationship Id="rId5" Type="http://schemas.openxmlformats.org/officeDocument/2006/relationships/hyperlink" Target="https://deluge-torrent.org/" TargetMode="External"/><Relationship Id="rId4" Type="http://schemas.openxmlformats.org/officeDocument/2006/relationships/hyperlink" Target="https://www.utorrent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-scm.com/downloads" TargetMode="External"/><Relationship Id="rId3" Type="http://schemas.openxmlformats.org/officeDocument/2006/relationships/hyperlink" Target="https://transmissionbt.com/" TargetMode="External"/><Relationship Id="rId7" Type="http://schemas.openxmlformats.org/officeDocument/2006/relationships/hyperlink" Target="https://docs.docker.com/install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ublimetext.com/" TargetMode="External"/><Relationship Id="rId5" Type="http://schemas.openxmlformats.org/officeDocument/2006/relationships/hyperlink" Target="https://atom.io/" TargetMode="External"/><Relationship Id="rId10" Type="http://schemas.openxmlformats.org/officeDocument/2006/relationships/image" Target="../media/image1.png"/><Relationship Id="rId4" Type="http://schemas.openxmlformats.org/officeDocument/2006/relationships/hyperlink" Target="https://www.utorrent.com/" TargetMode="External"/><Relationship Id="rId9" Type="http://schemas.openxmlformats.org/officeDocument/2006/relationships/hyperlink" Target="https://www.libreoffice.org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hostb.org/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astebin.com/" TargetMode="External"/><Relationship Id="rId5" Type="http://schemas.openxmlformats.org/officeDocument/2006/relationships/hyperlink" Target="https://mega.nz/" TargetMode="External"/><Relationship Id="rId4" Type="http://schemas.openxmlformats.org/officeDocument/2006/relationships/hyperlink" Target="https://file.pizza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48640"/>
            <a:ext cx="12192000" cy="262564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5200" dirty="0" smtClean="0">
                <a:solidFill>
                  <a:schemeClr val="bg2">
                    <a:lumMod val="25000"/>
                  </a:schemeClr>
                </a:solidFill>
              </a:rPr>
              <a:t>Large-Scale Digital Preservation </a:t>
            </a:r>
            <a:br>
              <a:rPr lang="en-US" sz="5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5200" dirty="0" smtClean="0">
                <a:solidFill>
                  <a:schemeClr val="bg2">
                    <a:lumMod val="25000"/>
                  </a:schemeClr>
                </a:solidFill>
              </a:rPr>
              <a:t>Under Adversarial Conditions</a:t>
            </a:r>
            <a:endParaRPr lang="en-US" sz="5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96640"/>
            <a:ext cx="9144000" cy="1054140"/>
          </a:xfrm>
        </p:spPr>
        <p:txBody>
          <a:bodyPr>
            <a:normAutofit fontScale="92500" lnSpcReduction="20000"/>
          </a:bodyPr>
          <a:lstStyle/>
          <a:p>
            <a:r>
              <a:rPr lang="en-US" sz="2600" b="1" dirty="0" smtClean="0">
                <a:solidFill>
                  <a:schemeClr val="bg2">
                    <a:lumMod val="25000"/>
                  </a:schemeClr>
                </a:solidFill>
              </a:rPr>
              <a:t>Stephen Reid McLaughlin</a:t>
            </a:r>
          </a:p>
          <a:p>
            <a:r>
              <a:rPr lang="en-US" sz="2100" dirty="0" smtClean="0">
                <a:solidFill>
                  <a:schemeClr val="bg2">
                    <a:lumMod val="25000"/>
                  </a:schemeClr>
                </a:solidFill>
              </a:rPr>
              <a:t>March 17, 2018</a:t>
            </a:r>
          </a:p>
          <a:p>
            <a:r>
              <a:rPr lang="en-US" sz="2100" dirty="0" smtClean="0">
                <a:solidFill>
                  <a:schemeClr val="bg2">
                    <a:lumMod val="25000"/>
                  </a:schemeClr>
                </a:solidFill>
              </a:rPr>
              <a:t>Athens, Greece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112" y="4928385"/>
            <a:ext cx="4303776" cy="6858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56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90875" y="824299"/>
            <a:ext cx="581025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/>
              <a:t>Blockchains</a:t>
            </a:r>
            <a:r>
              <a:rPr lang="en-US" sz="2800" dirty="0"/>
              <a:t> are designed to avoid the </a:t>
            </a:r>
            <a:r>
              <a:rPr lang="en-US" sz="2800" dirty="0" smtClean="0"/>
              <a:t>double spending problem.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</a:t>
            </a:r>
            <a:r>
              <a:rPr lang="en-US" sz="2800" dirty="0" smtClean="0"/>
              <a:t>       </a:t>
            </a:r>
            <a:r>
              <a:rPr lang="en-US" sz="2800" i="1" dirty="0" smtClean="0"/>
              <a:t>But </a:t>
            </a:r>
            <a:r>
              <a:rPr lang="en-US" sz="2800" i="1" dirty="0"/>
              <a:t>I like double spending!</a:t>
            </a:r>
            <a:br>
              <a:rPr lang="en-US" sz="2800" i="1" dirty="0"/>
            </a:b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60498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864912"/>
              </p:ext>
            </p:extLst>
          </p:nvPr>
        </p:nvGraphicFramePr>
        <p:xfrm>
          <a:off x="1277257" y="364108"/>
          <a:ext cx="9637486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1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2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35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93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Journal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Sci</a:t>
                      </a:r>
                      <a:r>
                        <a:rPr lang="en-US" dirty="0" smtClean="0"/>
                        <a:t>-Hub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Crossref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Coverage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PMLA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6,324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7,414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85.3%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Critical Inquiry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1,509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2,684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56.2%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Boundary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1,922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2,263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84.9%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Journal of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Documentation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1,767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2,136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82.7%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Renaissance </a:t>
                      </a:r>
                      <a:r>
                        <a:rPr lang="fr-FR" dirty="0" err="1" smtClean="0"/>
                        <a:t>Studies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1,491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1,821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81.9%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Computers and the Humanities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1,607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1,607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100.0%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Cultural Studies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1,280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1,335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95.9%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October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1,077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1,206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89.3%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Journal of Modern Literature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1,160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37.8%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Comparative Literature Studies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1,082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50.4%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Postmodern Culture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990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Critical Review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99.1%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Digital Scholarship in the Humanities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90.9%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0" y="5719886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Sci-Hub </a:t>
            </a:r>
            <a:r>
              <a:rPr lang="en-US" dirty="0"/>
              <a:t>Stats </a:t>
            </a:r>
            <a:r>
              <a:rPr lang="en-US" dirty="0" smtClean="0"/>
              <a:t>Browser (</a:t>
            </a:r>
            <a:r>
              <a:rPr lang="en-US" dirty="0" err="1" smtClean="0"/>
              <a:t>Himmelstein</a:t>
            </a:r>
            <a:r>
              <a:rPr lang="en-US" dirty="0" smtClean="0"/>
              <a:t> et al. 2017): https</a:t>
            </a:r>
            <a:r>
              <a:rPr lang="en-US" dirty="0"/>
              <a:t>://</a:t>
            </a:r>
            <a:r>
              <a:rPr lang="en-US" dirty="0" err="1" smtClean="0"/>
              <a:t>greenelab.github.io</a:t>
            </a:r>
            <a:r>
              <a:rPr lang="en-US" dirty="0" smtClean="0"/>
              <a:t>/</a:t>
            </a:r>
            <a:r>
              <a:rPr lang="en-US" dirty="0" err="1" smtClean="0"/>
              <a:t>scihub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73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5" cy="6492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00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5" cy="6492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12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6" cy="6492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25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15" y="171366"/>
            <a:ext cx="8273969" cy="590997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14269" y="2300999"/>
            <a:ext cx="83634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31018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141" y="118639"/>
            <a:ext cx="8389717" cy="59926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14269" y="2300999"/>
            <a:ext cx="83634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141996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964" y="94911"/>
            <a:ext cx="8343417" cy="595958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14269" y="2300999"/>
            <a:ext cx="83634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78877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649" y="146558"/>
            <a:ext cx="8308701" cy="59347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14269" y="2300999"/>
            <a:ext cx="83634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383783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887" y="164772"/>
            <a:ext cx="8294225" cy="592444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14269" y="2300999"/>
            <a:ext cx="83634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121780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269" y="69020"/>
            <a:ext cx="8363462" cy="59739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14269" y="2300999"/>
            <a:ext cx="83634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254419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90875" y="824299"/>
            <a:ext cx="581025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/>
              <a:t>Blockchains</a:t>
            </a:r>
            <a:r>
              <a:rPr lang="en-US" sz="2800" dirty="0"/>
              <a:t> are designed to avoid the </a:t>
            </a:r>
            <a:r>
              <a:rPr lang="en-US" sz="2800" dirty="0" smtClean="0"/>
              <a:t>double spending problem.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</a:t>
            </a:r>
            <a:r>
              <a:rPr lang="en-US" sz="2800" dirty="0" smtClean="0"/>
              <a:t>       </a:t>
            </a:r>
            <a:r>
              <a:rPr lang="en-US" sz="2800" i="1" dirty="0" smtClean="0"/>
              <a:t>But </a:t>
            </a:r>
            <a:r>
              <a:rPr lang="en-US" sz="2800" i="1" dirty="0"/>
              <a:t>I like double spending!</a:t>
            </a:r>
            <a:br>
              <a:rPr lang="en-US" sz="2800" i="1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They’re designed to be indelible.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20083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225" y="68040"/>
            <a:ext cx="8381036" cy="59864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14269" y="2300999"/>
            <a:ext cx="83634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61996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683" y="159147"/>
            <a:ext cx="8337637" cy="59554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14269" y="2300999"/>
            <a:ext cx="83634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136462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355609"/>
              </p:ext>
            </p:extLst>
          </p:nvPr>
        </p:nvGraphicFramePr>
        <p:xfrm>
          <a:off x="1346201" y="1214626"/>
          <a:ext cx="10419078" cy="44860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730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30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3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3141">
                <a:tc>
                  <a:txBody>
                    <a:bodyPr/>
                    <a:lstStyle/>
                    <a:p>
                      <a:r>
                        <a:rPr lang="en-US" sz="2300" b="1" dirty="0" smtClean="0"/>
                        <a:t>Instrumental aims</a:t>
                      </a:r>
                      <a:endParaRPr lang="en-US" sz="2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b="1" dirty="0" smtClean="0"/>
                        <a:t>Alternatives</a:t>
                      </a:r>
                      <a:endParaRPr lang="en-US" sz="2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1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counter-hegemony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“subaltern resistance”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Carroll 2010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1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civil disobedience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direct action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Franks 2003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1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coherent framing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compelling narrative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 smtClean="0"/>
                        <a:t>Polletta</a:t>
                      </a:r>
                      <a:r>
                        <a:rPr lang="en-US" sz="2300" dirty="0" smtClean="0"/>
                        <a:t> 2009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141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representation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participation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300" dirty="0" err="1" smtClean="0"/>
                        <a:t>Melucci</a:t>
                      </a:r>
                      <a:r>
                        <a:rPr lang="fi-FI" sz="2300" dirty="0" smtClean="0"/>
                        <a:t> 1996</a:t>
                      </a:r>
                      <a:endParaRPr lang="en-US" sz="2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08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compromise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“non-negotiable demand”</a:t>
                      </a:r>
                      <a:endParaRPr lang="en-US" sz="2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 smtClean="0"/>
                        <a:t>Wark</a:t>
                      </a:r>
                      <a:r>
                        <a:rPr lang="en-US" sz="2300" dirty="0" smtClean="0"/>
                        <a:t> 2004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31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“territorial dominance”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“opacity and unreadability”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Galloway 2010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3141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party politics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smtClean="0"/>
                        <a:t>“non-political politics”</a:t>
                      </a:r>
                      <a:endParaRPr lang="en-US" sz="2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Havel 1989</a:t>
                      </a:r>
                      <a:endParaRPr lang="en-US" sz="2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31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45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2">
                    <a:lumMod val="25000"/>
                  </a:schemeClr>
                </a:solidFill>
              </a:rPr>
              <a:t>Early shadow libraries</a:t>
            </a:r>
            <a:endParaRPr 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de-DE" sz="2600" dirty="0">
                <a:solidFill>
                  <a:schemeClr val="bg2">
                    <a:lumMod val="25000"/>
                  </a:schemeClr>
                </a:solidFill>
              </a:rPr>
              <a:t>Kenneth </a:t>
            </a:r>
            <a:r>
              <a:rPr lang="de-DE" sz="2600" dirty="0" smtClean="0">
                <a:solidFill>
                  <a:schemeClr val="bg2">
                    <a:lumMod val="25000"/>
                  </a:schemeClr>
                </a:solidFill>
              </a:rPr>
              <a:t>Goldsmith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’s</a:t>
            </a:r>
            <a:r>
              <a:rPr lang="de-DE" sz="26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de-DE" sz="2600" dirty="0" err="1">
                <a:solidFill>
                  <a:schemeClr val="bg2">
                    <a:lumMod val="25000"/>
                  </a:schemeClr>
                </a:solidFill>
              </a:rPr>
              <a:t>UbuWeb</a:t>
            </a:r>
            <a:r>
              <a:rPr lang="de-DE" sz="2600" dirty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de-DE" sz="2600" dirty="0" err="1">
                <a:solidFill>
                  <a:schemeClr val="bg2">
                    <a:lumMod val="25000"/>
                  </a:schemeClr>
                </a:solidFill>
              </a:rPr>
              <a:t>Dockray</a:t>
            </a:r>
            <a:r>
              <a:rPr lang="de-DE" sz="2600" dirty="0">
                <a:solidFill>
                  <a:schemeClr val="bg2">
                    <a:lumMod val="25000"/>
                  </a:schemeClr>
                </a:solidFill>
              </a:rPr>
              <a:t> 2012, </a:t>
            </a:r>
            <a:r>
              <a:rPr lang="de-DE" sz="2600" dirty="0" smtClean="0">
                <a:solidFill>
                  <a:schemeClr val="bg2">
                    <a:lumMod val="25000"/>
                  </a:schemeClr>
                </a:solidFill>
              </a:rPr>
              <a:t>429; 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Price 2009, 285</a:t>
            </a:r>
            <a:r>
              <a:rPr lang="de-DE" sz="26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Sebastian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Luetgert’s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Textz.com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(Greene 2003)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Sean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Dockray’s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AAAAARG </a:t>
            </a:r>
            <a:r>
              <a:rPr lang="fr-FR" sz="2600" dirty="0">
                <a:solidFill>
                  <a:schemeClr val="bg2">
                    <a:lumMod val="25000"/>
                  </a:schemeClr>
                </a:solidFill>
              </a:rPr>
              <a:t>(Basile 2016; </a:t>
            </a:r>
            <a:r>
              <a:rPr lang="fr-FR" sz="2600" dirty="0" err="1" smtClean="0">
                <a:solidFill>
                  <a:schemeClr val="bg2">
                    <a:lumMod val="25000"/>
                  </a:schemeClr>
                </a:solidFill>
              </a:rPr>
              <a:t>Hamerman</a:t>
            </a:r>
            <a:r>
              <a:rPr lang="fr-FR" sz="26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2600" dirty="0">
                <a:solidFill>
                  <a:schemeClr val="bg2">
                    <a:lumMod val="25000"/>
                  </a:schemeClr>
                </a:solidFill>
              </a:rPr>
              <a:t>2015)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err="1">
                <a:solidFill>
                  <a:schemeClr val="bg2">
                    <a:lumMod val="25000"/>
                  </a:schemeClr>
                </a:solidFill>
              </a:rPr>
              <a:t>Gigapedia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600" dirty="0" err="1">
                <a:solidFill>
                  <a:schemeClr val="bg2">
                    <a:lumMod val="25000"/>
                  </a:schemeClr>
                </a:solidFill>
              </a:rPr>
              <a:t>Library.nu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Stinson 2010; </a:t>
            </a:r>
            <a:r>
              <a:rPr lang="it-IT" sz="2600" dirty="0">
                <a:solidFill>
                  <a:schemeClr val="bg2">
                    <a:lumMod val="25000"/>
                  </a:schemeClr>
                </a:solidFill>
              </a:rPr>
              <a:t>Kelty 2012; </a:t>
            </a:r>
            <a:r>
              <a:rPr lang="it-IT" sz="2600" dirty="0" err="1">
                <a:solidFill>
                  <a:schemeClr val="bg2">
                    <a:lumMod val="25000"/>
                  </a:schemeClr>
                </a:solidFill>
              </a:rPr>
              <a:t>Liang</a:t>
            </a:r>
            <a:r>
              <a:rPr lang="it-IT" sz="2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it-IT" sz="2600" dirty="0" smtClean="0">
                <a:solidFill>
                  <a:schemeClr val="bg2">
                    <a:lumMod val="25000"/>
                  </a:schemeClr>
                </a:solidFill>
              </a:rPr>
              <a:t>2012)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5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987040" y="2450515"/>
            <a:ext cx="621792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L</a:t>
            </a:r>
            <a:r>
              <a:rPr lang="en-US" sz="2600" dirty="0" smtClean="0"/>
              <a:t>ibrarians as “both </a:t>
            </a:r>
            <a:r>
              <a:rPr lang="en-US" sz="2600" dirty="0"/>
              <a:t>promoters of open access and guardians of copyright </a:t>
            </a:r>
            <a:r>
              <a:rPr lang="en-US" sz="2600" dirty="0" smtClean="0"/>
              <a:t>law.” </a:t>
            </a:r>
            <a:r>
              <a:rPr lang="en-US" sz="2600" dirty="0"/>
              <a:t>(Morrison, Stephenson, and Yates </a:t>
            </a:r>
            <a:r>
              <a:rPr lang="en-US" sz="2600" dirty="0" smtClean="0"/>
              <a:t>2017, 746) </a:t>
            </a:r>
            <a:endParaRPr lang="en-US" sz="2600" dirty="0"/>
          </a:p>
        </p:txBody>
      </p: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11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614697" y="3244334"/>
            <a:ext cx="2962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work: standing at the scanner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77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614697" y="3244334"/>
            <a:ext cx="3637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You can’t take these sites for granted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21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49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90875" y="824299"/>
            <a:ext cx="5810250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/>
              <a:t>Blockchains</a:t>
            </a:r>
            <a:r>
              <a:rPr lang="en-US" sz="2800" dirty="0"/>
              <a:t> are designed to avoid the </a:t>
            </a:r>
            <a:r>
              <a:rPr lang="en-US" sz="2800" dirty="0" smtClean="0"/>
              <a:t>double spending problem.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</a:t>
            </a:r>
            <a:r>
              <a:rPr lang="en-US" sz="2800" dirty="0" smtClean="0"/>
              <a:t>       </a:t>
            </a:r>
            <a:r>
              <a:rPr lang="en-US" sz="2800" i="1" dirty="0" smtClean="0"/>
              <a:t>But </a:t>
            </a:r>
            <a:r>
              <a:rPr lang="en-US" sz="2800" i="1" dirty="0"/>
              <a:t>I like double spending!</a:t>
            </a:r>
            <a:br>
              <a:rPr lang="en-US" sz="2800" i="1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They’re designed to be indelible.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</a:t>
            </a:r>
            <a:r>
              <a:rPr lang="en-US" sz="2800" dirty="0" smtClean="0"/>
              <a:t>       </a:t>
            </a:r>
            <a:r>
              <a:rPr lang="en-US" sz="2800" i="1" dirty="0" smtClean="0"/>
              <a:t>But </a:t>
            </a:r>
            <a:r>
              <a:rPr lang="en-US" sz="2800" i="1" dirty="0"/>
              <a:t>I like obfuscation!</a:t>
            </a:r>
            <a:br>
              <a:rPr lang="en-US" sz="2800" i="1" dirty="0"/>
            </a:br>
            <a:r>
              <a:rPr lang="en-US" sz="2800" dirty="0"/>
              <a:t/>
            </a:r>
            <a:br>
              <a:rPr lang="en-US" sz="2800" dirty="0"/>
            </a:b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11959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90875" y="824299"/>
            <a:ext cx="5810250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/>
              <a:t>Blockchains</a:t>
            </a:r>
            <a:r>
              <a:rPr lang="en-US" sz="2800" dirty="0"/>
              <a:t> are designed to avoid the </a:t>
            </a:r>
            <a:r>
              <a:rPr lang="en-US" sz="2800" dirty="0" smtClean="0"/>
              <a:t>double spending problem.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</a:t>
            </a:r>
            <a:r>
              <a:rPr lang="en-US" sz="2800" dirty="0" smtClean="0"/>
              <a:t>       </a:t>
            </a:r>
            <a:r>
              <a:rPr lang="en-US" sz="2800" i="1" dirty="0" smtClean="0"/>
              <a:t>But </a:t>
            </a:r>
            <a:r>
              <a:rPr lang="en-US" sz="2800" i="1" dirty="0"/>
              <a:t>I like double spending!</a:t>
            </a:r>
            <a:br>
              <a:rPr lang="en-US" sz="2800" i="1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They’re designed to be indelible.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</a:t>
            </a:r>
            <a:r>
              <a:rPr lang="en-US" sz="2800" dirty="0" smtClean="0"/>
              <a:t>       </a:t>
            </a:r>
            <a:r>
              <a:rPr lang="en-US" sz="2800" i="1" dirty="0" smtClean="0"/>
              <a:t>But </a:t>
            </a:r>
            <a:r>
              <a:rPr lang="en-US" sz="2800" i="1" dirty="0"/>
              <a:t>I like obfuscation!</a:t>
            </a:r>
            <a:br>
              <a:rPr lang="en-US" sz="2800" i="1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They’re designed to keep everyone on the same </a:t>
            </a:r>
            <a:r>
              <a:rPr lang="en-US" sz="2800" dirty="0" smtClean="0"/>
              <a:t>page.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</a:t>
            </a:r>
            <a:r>
              <a:rPr lang="en-US" sz="2800" dirty="0" smtClean="0"/>
              <a:t>       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97349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90875" y="824299"/>
            <a:ext cx="5810250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/>
              <a:t>Blockchains</a:t>
            </a:r>
            <a:r>
              <a:rPr lang="en-US" sz="2800" dirty="0"/>
              <a:t> are designed to avoid the </a:t>
            </a:r>
            <a:r>
              <a:rPr lang="en-US" sz="2800" dirty="0" smtClean="0"/>
              <a:t>double spending problem.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</a:t>
            </a:r>
            <a:r>
              <a:rPr lang="en-US" sz="2800" dirty="0" smtClean="0"/>
              <a:t>       </a:t>
            </a:r>
            <a:r>
              <a:rPr lang="en-US" sz="2800" i="1" dirty="0" smtClean="0"/>
              <a:t>But </a:t>
            </a:r>
            <a:r>
              <a:rPr lang="en-US" sz="2800" i="1" dirty="0"/>
              <a:t>I like double spending!</a:t>
            </a:r>
            <a:br>
              <a:rPr lang="en-US" sz="2800" i="1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They’re designed to be indelible.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</a:t>
            </a:r>
            <a:r>
              <a:rPr lang="en-US" sz="2800" dirty="0" smtClean="0"/>
              <a:t>       </a:t>
            </a:r>
            <a:r>
              <a:rPr lang="en-US" sz="2800" i="1" dirty="0" smtClean="0"/>
              <a:t>But </a:t>
            </a:r>
            <a:r>
              <a:rPr lang="en-US" sz="2800" i="1" dirty="0"/>
              <a:t>I like obfuscation!</a:t>
            </a:r>
            <a:br>
              <a:rPr lang="en-US" sz="2800" i="1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They’re designed to keep everyone on the same </a:t>
            </a:r>
            <a:r>
              <a:rPr lang="en-US" sz="2800" dirty="0" smtClean="0"/>
              <a:t>page.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</a:t>
            </a:r>
            <a:r>
              <a:rPr lang="en-US" sz="2800" dirty="0" smtClean="0"/>
              <a:t>       </a:t>
            </a:r>
            <a:r>
              <a:rPr lang="en-US" sz="2800" i="1" dirty="0" smtClean="0"/>
              <a:t>But I </a:t>
            </a:r>
            <a:r>
              <a:rPr lang="en-US" sz="2800" i="1" dirty="0"/>
              <a:t>like variants!</a:t>
            </a:r>
          </a:p>
        </p:txBody>
      </p:sp>
    </p:spTree>
    <p:extLst>
      <p:ext uri="{BB962C8B-B14F-4D97-AF65-F5344CB8AC3E}">
        <p14:creationId xmlns:p14="http://schemas.microsoft.com/office/powerpoint/2010/main" val="13694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90875" y="2277542"/>
            <a:ext cx="58102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6000" i="1" dirty="0"/>
              <a:t>de </a:t>
            </a:r>
            <a:r>
              <a:rPr lang="fr-FR" sz="6000" i="1" dirty="0" err="1"/>
              <a:t>gustibus</a:t>
            </a:r>
            <a:r>
              <a:rPr lang="fr-FR" sz="6000" i="1" dirty="0"/>
              <a:t> non est </a:t>
            </a:r>
            <a:r>
              <a:rPr lang="fr-FR" sz="6000" i="1" dirty="0" err="1"/>
              <a:t>disputandum</a:t>
            </a:r>
            <a:r>
              <a:rPr lang="fr-FR" sz="6000" i="1" dirty="0"/>
              <a:t>.</a:t>
            </a:r>
            <a:endParaRPr lang="en-US" sz="6000" i="1" dirty="0"/>
          </a:p>
        </p:txBody>
      </p:sp>
    </p:spTree>
    <p:extLst>
      <p:ext uri="{BB962C8B-B14F-4D97-AF65-F5344CB8AC3E}">
        <p14:creationId xmlns:p14="http://schemas.microsoft.com/office/powerpoint/2010/main" val="150933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430" y="1339121"/>
            <a:ext cx="7039139" cy="491411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The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BitTorrent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protocol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48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Major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BitTorrent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clients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Autofit/>
          </a:bodyPr>
          <a:lstStyle/>
          <a:p>
            <a:r>
              <a:rPr lang="en-US" sz="3200" dirty="0"/>
              <a:t>Transmission </a:t>
            </a:r>
            <a:r>
              <a:rPr lang="en-US" sz="3200" dirty="0" smtClean="0"/>
              <a:t>(free </a:t>
            </a:r>
            <a:r>
              <a:rPr lang="en-US" sz="3200" dirty="0" smtClean="0"/>
              <a:t>software, has a command-line interface)</a:t>
            </a:r>
            <a:endParaRPr lang="en-US" sz="3200" dirty="0" smtClean="0"/>
          </a:p>
          <a:p>
            <a:pPr marL="457200" lvl="1" indent="0">
              <a:buNone/>
            </a:pPr>
            <a:r>
              <a:rPr lang="en-US" sz="3200" dirty="0" smtClean="0">
                <a:hlinkClick r:id="rId3"/>
              </a:rPr>
              <a:t>https</a:t>
            </a:r>
            <a:r>
              <a:rPr lang="en-US" sz="3200" dirty="0">
                <a:hlinkClick r:id="rId3"/>
              </a:rPr>
              <a:t>://transmissionbt.com</a:t>
            </a:r>
            <a:endParaRPr lang="en-US" sz="3200" dirty="0"/>
          </a:p>
          <a:p>
            <a:r>
              <a:rPr lang="el-GR" sz="3200" dirty="0"/>
              <a:t>μ</a:t>
            </a:r>
            <a:r>
              <a:rPr lang="en-US" sz="3200" dirty="0"/>
              <a:t>Torrent (easy and </a:t>
            </a:r>
            <a:r>
              <a:rPr lang="en-US" sz="3200" dirty="0" smtClean="0"/>
              <a:t>reliable)</a:t>
            </a:r>
          </a:p>
          <a:p>
            <a:pPr marL="457200" lvl="1" indent="0">
              <a:buNone/>
            </a:pPr>
            <a:r>
              <a:rPr lang="en-US" sz="3200" dirty="0" smtClean="0">
                <a:hlinkClick r:id="rId4"/>
              </a:rPr>
              <a:t>https</a:t>
            </a:r>
            <a:r>
              <a:rPr lang="en-US" sz="3200" dirty="0">
                <a:hlinkClick r:id="rId4"/>
              </a:rPr>
              <a:t>://www.utorrent.com</a:t>
            </a:r>
            <a:endParaRPr lang="en-US" sz="3200" dirty="0"/>
          </a:p>
          <a:p>
            <a:r>
              <a:rPr lang="en-US" sz="3200" dirty="0"/>
              <a:t> Deluge (free software, works well with proxies)</a:t>
            </a:r>
          </a:p>
          <a:p>
            <a:pPr marL="457200" lvl="1" indent="0">
              <a:buNone/>
            </a:pPr>
            <a:r>
              <a:rPr lang="en-US" sz="3200" dirty="0">
                <a:hlinkClick r:id="rId5"/>
              </a:rPr>
              <a:t>https://</a:t>
            </a:r>
            <a:r>
              <a:rPr lang="en-US" sz="3200" dirty="0" smtClean="0">
                <a:hlinkClick r:id="rId5"/>
              </a:rPr>
              <a:t>deluge-torrent.org</a:t>
            </a:r>
            <a:endParaRPr lang="en-US" sz="3200" dirty="0"/>
          </a:p>
          <a:p>
            <a:pPr marL="0" lvl="0" indent="0">
              <a:buNone/>
            </a:pP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Try </a:t>
            </a:r>
            <a:r>
              <a:rPr lang="en-US" sz="3200" dirty="0"/>
              <a:t>grabbing a dataset from </a:t>
            </a:r>
            <a:r>
              <a:rPr lang="en-US" sz="3200" dirty="0" smtClean="0">
                <a:hlinkClick r:id="rId6"/>
              </a:rPr>
              <a:t>http</a:t>
            </a:r>
            <a:r>
              <a:rPr lang="en-US" sz="3200" dirty="0">
                <a:hlinkClick r:id="rId6"/>
              </a:rPr>
              <a:t>://</a:t>
            </a:r>
            <a:r>
              <a:rPr lang="en-US" sz="3200" dirty="0" smtClean="0">
                <a:hlinkClick r:id="rId6"/>
              </a:rPr>
              <a:t>academictorrents.com</a:t>
            </a:r>
            <a:r>
              <a:rPr lang="en-US" sz="3200" dirty="0" smtClean="0"/>
              <a:t>.</a:t>
            </a:r>
            <a:endParaRPr lang="en-US" sz="3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35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6" cy="64922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94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8" name="Picture 2" descr="https://pp.userapi.com/c841037/v841037012/4791d/7Si6NprOLW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721" y="202564"/>
            <a:ext cx="4414991" cy="588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227712" y="5536997"/>
            <a:ext cx="34680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Alexandra </a:t>
            </a:r>
            <a:r>
              <a:rPr lang="en-US" dirty="0" err="1" smtClean="0"/>
              <a:t>Elbakyan</a:t>
            </a:r>
            <a:endParaRPr lang="en-US" dirty="0" smtClean="0"/>
          </a:p>
          <a:p>
            <a:r>
              <a:rPr lang="en-US" dirty="0" smtClean="0"/>
              <a:t>https</a:t>
            </a:r>
            <a:r>
              <a:rPr lang="en-US" dirty="0"/>
              <a:t>://vk.com/alexandra.elbakyan</a:t>
            </a:r>
          </a:p>
        </p:txBody>
      </p:sp>
    </p:spTree>
    <p:extLst>
      <p:ext uri="{BB962C8B-B14F-4D97-AF65-F5344CB8AC3E}">
        <p14:creationId xmlns:p14="http://schemas.microsoft.com/office/powerpoint/2010/main" val="322379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What you’ll need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584552"/>
            <a:ext cx="10943158" cy="4668684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US" sz="4000" dirty="0" smtClean="0"/>
              <a:t>A </a:t>
            </a:r>
            <a:r>
              <a:rPr lang="en-US" sz="4000" dirty="0" err="1" smtClean="0"/>
              <a:t>BitTorrent</a:t>
            </a:r>
            <a:r>
              <a:rPr lang="en-US" sz="4000" dirty="0" smtClean="0"/>
              <a:t> client</a:t>
            </a:r>
          </a:p>
          <a:p>
            <a:pPr marL="457200" lvl="1" indent="0">
              <a:buNone/>
            </a:pPr>
            <a:r>
              <a:rPr lang="en-US" sz="3600" dirty="0" smtClean="0"/>
              <a:t>Transmission: </a:t>
            </a:r>
            <a:r>
              <a:rPr lang="en-US" sz="3600" dirty="0" smtClean="0">
                <a:hlinkClick r:id="rId3"/>
              </a:rPr>
              <a:t>https://transmissionbt.com/</a:t>
            </a:r>
            <a:endParaRPr lang="en-US" sz="3600" dirty="0" smtClean="0"/>
          </a:p>
          <a:p>
            <a:pPr marL="457200" lvl="1" indent="0">
              <a:buNone/>
            </a:pPr>
            <a:r>
              <a:rPr lang="el-GR" sz="3600" dirty="0" smtClean="0"/>
              <a:t>μ</a:t>
            </a:r>
            <a:r>
              <a:rPr lang="en-US" sz="3600" dirty="0"/>
              <a:t>Torrent: </a:t>
            </a:r>
            <a:r>
              <a:rPr lang="en-US" sz="3600" dirty="0">
                <a:hlinkClick r:id="rId4"/>
              </a:rPr>
              <a:t>https://www.utorrent.com</a:t>
            </a:r>
            <a:r>
              <a:rPr lang="en-US" sz="3600" dirty="0" smtClean="0">
                <a:hlinkClick r:id="rId4"/>
              </a:rPr>
              <a:t>/</a:t>
            </a:r>
            <a:endParaRPr lang="en-US" sz="3600" dirty="0" smtClean="0"/>
          </a:p>
          <a:p>
            <a:pPr lvl="0"/>
            <a:r>
              <a:rPr lang="en-US" sz="4000" dirty="0" smtClean="0"/>
              <a:t>A text editor</a:t>
            </a:r>
          </a:p>
          <a:p>
            <a:pPr marL="457200" lvl="1" indent="0">
              <a:buNone/>
            </a:pPr>
            <a:r>
              <a:rPr lang="en-US" sz="3600" dirty="0" smtClean="0"/>
              <a:t>Atom</a:t>
            </a:r>
            <a:r>
              <a:rPr lang="en-US" sz="3600" dirty="0"/>
              <a:t>: </a:t>
            </a:r>
            <a:r>
              <a:rPr lang="en-US" sz="3600" dirty="0">
                <a:hlinkClick r:id="rId5"/>
              </a:rPr>
              <a:t>https://</a:t>
            </a:r>
            <a:r>
              <a:rPr lang="en-US" sz="3600" dirty="0" smtClean="0">
                <a:hlinkClick r:id="rId5"/>
              </a:rPr>
              <a:t>atom.io/</a:t>
            </a:r>
            <a:endParaRPr lang="en-US" sz="3600" dirty="0" smtClean="0"/>
          </a:p>
          <a:p>
            <a:pPr marL="457200" lvl="1" indent="0">
              <a:buNone/>
            </a:pPr>
            <a:r>
              <a:rPr lang="en-US" sz="3600" dirty="0" smtClean="0"/>
              <a:t>Sublime Text: </a:t>
            </a:r>
            <a:r>
              <a:rPr lang="en-US" sz="3600" dirty="0" smtClean="0">
                <a:hlinkClick r:id="rId6"/>
              </a:rPr>
              <a:t>https://www.sublimetext.com/</a:t>
            </a:r>
            <a:endParaRPr lang="en-US" sz="3600" dirty="0" smtClean="0"/>
          </a:p>
          <a:p>
            <a:pPr lvl="0"/>
            <a:r>
              <a:rPr lang="en-US" sz="4000" dirty="0" smtClean="0"/>
              <a:t>Docker</a:t>
            </a:r>
            <a:endParaRPr lang="en-US" sz="4000" dirty="0"/>
          </a:p>
          <a:p>
            <a:pPr marL="457200" lvl="1" indent="0">
              <a:buNone/>
            </a:pPr>
            <a:r>
              <a:rPr lang="en-US" sz="3600" dirty="0" smtClean="0">
                <a:hlinkClick r:id="rId7"/>
              </a:rPr>
              <a:t>https</a:t>
            </a:r>
            <a:r>
              <a:rPr lang="en-US" sz="3600" dirty="0">
                <a:hlinkClick r:id="rId7"/>
              </a:rPr>
              <a:t>://docs.docker.com/install</a:t>
            </a:r>
            <a:r>
              <a:rPr lang="en-US" sz="3600" dirty="0" smtClean="0">
                <a:hlinkClick r:id="rId7"/>
              </a:rPr>
              <a:t>/</a:t>
            </a:r>
            <a:endParaRPr lang="en-US" sz="4000" dirty="0" smtClean="0"/>
          </a:p>
          <a:p>
            <a:pPr lvl="0"/>
            <a:r>
              <a:rPr lang="en-US" sz="4000" dirty="0" smtClean="0"/>
              <a:t>A </a:t>
            </a:r>
            <a:r>
              <a:rPr lang="en-US" sz="4000" dirty="0"/>
              <a:t>terminal emulator (for Windows users)</a:t>
            </a:r>
          </a:p>
          <a:p>
            <a:pPr marL="457200" lvl="1" indent="0">
              <a:buNone/>
            </a:pPr>
            <a:r>
              <a:rPr lang="en-US" sz="3600" dirty="0" err="1" smtClean="0"/>
              <a:t>Git</a:t>
            </a:r>
            <a:r>
              <a:rPr lang="en-US" sz="3600" dirty="0" smtClean="0"/>
              <a:t> </a:t>
            </a:r>
            <a:r>
              <a:rPr lang="en-US" sz="3600" dirty="0"/>
              <a:t>Bash: </a:t>
            </a:r>
            <a:r>
              <a:rPr lang="en-US" sz="3600" dirty="0">
                <a:hlinkClick r:id="rId8"/>
              </a:rPr>
              <a:t>https://</a:t>
            </a:r>
            <a:r>
              <a:rPr lang="en-US" sz="3600" dirty="0" smtClean="0">
                <a:hlinkClick r:id="rId8"/>
              </a:rPr>
              <a:t>git-scm.com/downloads</a:t>
            </a:r>
            <a:endParaRPr lang="en-US" sz="4000" dirty="0" smtClean="0"/>
          </a:p>
          <a:p>
            <a:pPr lvl="0"/>
            <a:r>
              <a:rPr lang="en-US" sz="4000" dirty="0" smtClean="0"/>
              <a:t>A spreadsheet program (optional)</a:t>
            </a:r>
          </a:p>
          <a:p>
            <a:pPr marL="457200" lvl="1" indent="0">
              <a:buNone/>
            </a:pPr>
            <a:r>
              <a:rPr lang="en-US" sz="3600" dirty="0" smtClean="0"/>
              <a:t>Excel </a:t>
            </a:r>
            <a:r>
              <a:rPr lang="en-US" sz="3600" dirty="0"/>
              <a:t>or </a:t>
            </a:r>
            <a:r>
              <a:rPr lang="en-US" sz="3600" dirty="0" err="1" smtClean="0"/>
              <a:t>LibreOffice</a:t>
            </a:r>
            <a:r>
              <a:rPr lang="en-US" sz="3600" dirty="0"/>
              <a:t>: </a:t>
            </a:r>
            <a:r>
              <a:rPr lang="en-US" sz="3600" dirty="0">
                <a:hlinkClick r:id="rId9"/>
              </a:rPr>
              <a:t>https://www.libreoffice.org</a:t>
            </a:r>
            <a:r>
              <a:rPr lang="en-US" sz="3600" dirty="0" smtClean="0">
                <a:hlinkClick r:id="rId9"/>
              </a:rPr>
              <a:t>/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40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5" cy="6492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18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39205" y="5731748"/>
            <a:ext cx="5514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Elsevier et al. v. </a:t>
            </a:r>
            <a:r>
              <a:rPr lang="en-US" sz="1600" dirty="0" err="1" smtClean="0"/>
              <a:t>Sci</a:t>
            </a:r>
            <a:r>
              <a:rPr lang="en-US" sz="1600" dirty="0" smtClean="0"/>
              <a:t>-Hub et al., 2015</a:t>
            </a: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09" y="138114"/>
            <a:ext cx="9910781" cy="556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3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39205" y="5731748"/>
            <a:ext cx="5514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Elsevier et al. v. </a:t>
            </a:r>
            <a:r>
              <a:rPr lang="en-US" sz="1600" dirty="0" err="1" smtClean="0"/>
              <a:t>Sci</a:t>
            </a:r>
            <a:r>
              <a:rPr lang="en-US" sz="1600" dirty="0" smtClean="0"/>
              <a:t>-Hub et al., 2015</a:t>
            </a:r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721" y="-730477"/>
            <a:ext cx="8989942" cy="1163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035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ttps://lh5.googleusercontent.com/paCqPgpChS8aU4I-OD4NnPpBPfSwB1Ag5OIgqH2N3guuKeZ9xOnrltHj45WUeNYw8DHV7t4AZzkYt7AZiXrqof-A_AM3RYiYodOwuGY-nfjlc6_ioUQT64XK7crUt8P_X9FL41qPPP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19" y="0"/>
            <a:ext cx="8324580" cy="634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8665028" y="885149"/>
            <a:ext cx="650239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Fields most downloaded </a:t>
            </a:r>
          </a:p>
          <a:p>
            <a:r>
              <a:rPr lang="en-US" sz="2000" b="1" dirty="0"/>
              <a:t>f</a:t>
            </a:r>
            <a:r>
              <a:rPr lang="en-US" sz="2000" b="1" dirty="0" smtClean="0"/>
              <a:t>rom </a:t>
            </a:r>
            <a:r>
              <a:rPr lang="en-US" sz="2000" b="1" dirty="0" err="1" smtClean="0"/>
              <a:t>Sci</a:t>
            </a:r>
            <a:r>
              <a:rPr lang="en-US" sz="2000" b="1" dirty="0" smtClean="0"/>
              <a:t>-Hub in the US,</a:t>
            </a:r>
          </a:p>
          <a:p>
            <a:r>
              <a:rPr lang="en-US" sz="2000" b="1" dirty="0" smtClean="0"/>
              <a:t>Sept. 2015 – Feb. 2016</a:t>
            </a:r>
          </a:p>
          <a:p>
            <a:endParaRPr lang="en-US" sz="2000" b="1" dirty="0" smtClean="0"/>
          </a:p>
          <a:p>
            <a:r>
              <a:rPr lang="en-US" sz="2000" dirty="0" smtClean="0"/>
              <a:t>25.2%  Clinical Medicine</a:t>
            </a:r>
          </a:p>
          <a:p>
            <a:r>
              <a:rPr lang="en-US" sz="2000" dirty="0" smtClean="0"/>
              <a:t>20.6%  Engineering</a:t>
            </a:r>
          </a:p>
          <a:p>
            <a:r>
              <a:rPr lang="en-US" sz="2000" dirty="0" smtClean="0"/>
              <a:t>10.8</a:t>
            </a:r>
            <a:r>
              <a:rPr lang="en-US" sz="2000" dirty="0"/>
              <a:t>% </a:t>
            </a:r>
            <a:r>
              <a:rPr lang="en-US" sz="2000" dirty="0" smtClean="0"/>
              <a:t> Biomedical</a:t>
            </a:r>
          </a:p>
          <a:p>
            <a:r>
              <a:rPr lang="en-US" sz="2000" dirty="0" smtClean="0"/>
              <a:t>8.7</a:t>
            </a:r>
            <a:r>
              <a:rPr lang="en-US" sz="2000" dirty="0"/>
              <a:t>% </a:t>
            </a:r>
            <a:r>
              <a:rPr lang="en-US" sz="2000" dirty="0" smtClean="0"/>
              <a:t> Chemistry</a:t>
            </a:r>
          </a:p>
          <a:p>
            <a:r>
              <a:rPr lang="mr-IN" sz="2000" dirty="0" smtClean="0"/>
              <a:t>…</a:t>
            </a:r>
            <a:endParaRPr lang="en-US" sz="2000" dirty="0" smtClean="0"/>
          </a:p>
          <a:p>
            <a:r>
              <a:rPr lang="en-US" sz="2000" dirty="0" smtClean="0"/>
              <a:t>1.4% Arts and Humanities</a:t>
            </a:r>
          </a:p>
          <a:p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974106" y="5458084"/>
            <a:ext cx="35903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endParaRPr lang="en-US" sz="1600" dirty="0"/>
          </a:p>
          <a:p>
            <a:pPr algn="r"/>
            <a:r>
              <a:rPr lang="en-US" sz="1600" dirty="0"/>
              <a:t>Gardner, McLaughlin, </a:t>
            </a:r>
            <a:r>
              <a:rPr lang="en-US" sz="1600" dirty="0" smtClean="0"/>
              <a:t>and </a:t>
            </a:r>
            <a:r>
              <a:rPr lang="en-US" sz="1600" dirty="0"/>
              <a:t>Asher 2017</a:t>
            </a:r>
          </a:p>
        </p:txBody>
      </p:sp>
    </p:spTree>
    <p:extLst>
      <p:ext uri="{BB962C8B-B14F-4D97-AF65-F5344CB8AC3E}">
        <p14:creationId xmlns:p14="http://schemas.microsoft.com/office/powerpoint/2010/main" val="345946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596" y="806223"/>
            <a:ext cx="6544807" cy="49086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242684" y="5814725"/>
            <a:ext cx="2409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Himmelstein</a:t>
            </a:r>
            <a:r>
              <a:rPr lang="en-US" dirty="0"/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222131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231" y="717096"/>
            <a:ext cx="7279537" cy="50956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242684" y="5814725"/>
            <a:ext cx="2409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Himmelstein</a:t>
            </a:r>
            <a:r>
              <a:rPr lang="en-US" dirty="0"/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72444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301" y="1110341"/>
            <a:ext cx="9829398" cy="42125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242684" y="5814725"/>
            <a:ext cx="2409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Himmelstein</a:t>
            </a:r>
            <a:r>
              <a:rPr lang="en-US" dirty="0"/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199397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242684" y="5814725"/>
            <a:ext cx="2409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Himmelstein</a:t>
            </a:r>
            <a:r>
              <a:rPr lang="en-US" dirty="0"/>
              <a:t> et al. 2018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48" y="736099"/>
            <a:ext cx="10639460" cy="490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4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Domain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Whac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-a-Mole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8" name="Content Placeholder 8"/>
          <p:cNvSpPr txBox="1">
            <a:spLocks/>
          </p:cNvSpPr>
          <p:nvPr/>
        </p:nvSpPr>
        <p:spPr>
          <a:xfrm>
            <a:off x="3284763" y="1935088"/>
            <a:ext cx="3080657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/>
              <a:buNone/>
            </a:pPr>
            <a:r>
              <a:rPr lang="en-US" sz="3200" strike="sngStrike" dirty="0" smtClean="0"/>
              <a:t>sci-hub.org</a:t>
            </a:r>
            <a:br>
              <a:rPr lang="en-US" sz="3200" strike="sngStrike" dirty="0" smtClean="0"/>
            </a:br>
            <a:r>
              <a:rPr lang="en-US" sz="3200" strike="sngStrike" dirty="0" smtClean="0"/>
              <a:t>sci-hub.cc</a:t>
            </a:r>
            <a:br>
              <a:rPr lang="en-US" sz="3200" strike="sngStrike" dirty="0" smtClean="0"/>
            </a:br>
            <a:r>
              <a:rPr lang="en-US" sz="3200" strike="sngStrike" dirty="0" smtClean="0"/>
              <a:t>sci-hub.ac</a:t>
            </a:r>
            <a:br>
              <a:rPr lang="en-US" sz="3200" strike="sngStrike" dirty="0" smtClean="0"/>
            </a:br>
            <a:r>
              <a:rPr lang="en-US" sz="3200" strike="sngStrike" dirty="0" smtClean="0"/>
              <a:t>sci-hub.io</a:t>
            </a:r>
            <a:br>
              <a:rPr lang="en-US" sz="3200" strike="sngStrike" dirty="0" smtClean="0"/>
            </a:br>
            <a:r>
              <a:rPr lang="en-US" sz="3200" strike="sngStrike" dirty="0" smtClean="0"/>
              <a:t>sci-hub.bz</a:t>
            </a:r>
            <a:br>
              <a:rPr lang="en-US" sz="3200" strike="sngStrike" dirty="0" smtClean="0"/>
            </a:br>
            <a:r>
              <a:rPr lang="en-US" sz="3200" strike="sngStrike" dirty="0" smtClean="0"/>
              <a:t>sci-hub.biz</a:t>
            </a:r>
            <a:br>
              <a:rPr lang="en-US" sz="3200" strike="sngStrike" dirty="0" smtClean="0"/>
            </a:br>
            <a:r>
              <a:rPr lang="en-US" sz="3200" strike="sngStrike" dirty="0" smtClean="0"/>
              <a:t/>
            </a:r>
            <a:br>
              <a:rPr lang="en-US" sz="3200" strike="sngStrike" dirty="0" smtClean="0"/>
            </a:br>
            <a:r>
              <a:rPr lang="en-US" sz="3200" strike="sngStrike" dirty="0" smtClean="0"/>
              <a:t/>
            </a:r>
            <a:br>
              <a:rPr lang="en-US" sz="3200" strike="sngStrike" dirty="0" smtClean="0"/>
            </a:br>
            <a:endParaRPr lang="en-US" sz="3200" strike="sngStrike" dirty="0" smtClean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6136820" y="1935088"/>
            <a:ext cx="3080657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3200" dirty="0"/>
              <a:t>sci-hub.hk</a:t>
            </a:r>
            <a:br>
              <a:rPr lang="en-US" sz="3200" dirty="0"/>
            </a:br>
            <a:r>
              <a:rPr lang="en-US" sz="3200" dirty="0"/>
              <a:t>sci-hub.la</a:t>
            </a:r>
            <a:br>
              <a:rPr lang="en-US" sz="3200" dirty="0"/>
            </a:br>
            <a:r>
              <a:rPr lang="en-US" sz="3200" dirty="0"/>
              <a:t>sci-hub.mn</a:t>
            </a:r>
            <a:br>
              <a:rPr lang="en-US" sz="3200" dirty="0"/>
            </a:br>
            <a:r>
              <a:rPr lang="en-US" sz="3200" dirty="0"/>
              <a:t>sci-hub.name</a:t>
            </a:r>
            <a:br>
              <a:rPr lang="en-US" sz="3200" dirty="0"/>
            </a:br>
            <a:r>
              <a:rPr lang="en-US" sz="3200" dirty="0"/>
              <a:t>sci-hub.tw</a:t>
            </a:r>
            <a:br>
              <a:rPr lang="en-US" sz="3200" dirty="0"/>
            </a:br>
            <a:r>
              <a:rPr lang="en-US" sz="3200" dirty="0"/>
              <a:t>sci-hub.tv</a:t>
            </a:r>
            <a:endParaRPr lang="en-US" sz="3200" dirty="0" smtClean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5" cy="64922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58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336" y="998823"/>
            <a:ext cx="6231489" cy="42667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642867" y="5333128"/>
            <a:ext cx="312611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300" smtClean="0"/>
              <a:t>Lawrence Liang in 2011. </a:t>
            </a:r>
            <a:r>
              <a:rPr lang="en-US" sz="1300" err="1" smtClean="0"/>
              <a:t>recht-als-kultur.de</a:t>
            </a:r>
            <a:r>
              <a:rPr lang="en-US" sz="1300" smtClean="0"/>
              <a:t>.</a:t>
            </a:r>
            <a:endParaRPr lang="en-US" sz="1300"/>
          </a:p>
        </p:txBody>
      </p:sp>
      <p:sp>
        <p:nvSpPr>
          <p:cNvPr id="6" name="Rectangle 5"/>
          <p:cNvSpPr/>
          <p:nvPr/>
        </p:nvSpPr>
        <p:spPr>
          <a:xfrm>
            <a:off x="413656" y="645619"/>
            <a:ext cx="4569824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Liang’s definition of </a:t>
            </a:r>
          </a:p>
          <a:p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shadow libraries:</a:t>
            </a:r>
            <a:endParaRPr lang="en-US" sz="1200" dirty="0" smtClean="0">
              <a:latin typeface="Calibri" charset="0"/>
              <a:ea typeface="Calibri" charset="0"/>
              <a:cs typeface="Calibri" charset="0"/>
            </a:endParaRPr>
          </a:p>
          <a:p>
            <a:endParaRPr lang="en-US" sz="12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“</a:t>
            </a:r>
            <a:r>
              <a:rPr lang="en-US" sz="2600" dirty="0">
                <a:latin typeface="Calibri" charset="0"/>
                <a:ea typeface="Calibri" charset="0"/>
                <a:cs typeface="Calibri" charset="0"/>
              </a:rPr>
              <a:t>spaces as well as practices ... which exist in the shadows cast by the long history of monumental libraries” </a:t>
            </a:r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(2012)</a:t>
            </a:r>
          </a:p>
          <a:p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Adopted as a generic term for likely infringing text collections </a:t>
            </a:r>
          </a:p>
          <a:p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sz="2600" dirty="0" err="1" smtClean="0">
                <a:latin typeface="Calibri" charset="0"/>
                <a:ea typeface="Calibri" charset="0"/>
                <a:cs typeface="Calibri" charset="0"/>
              </a:rPr>
              <a:t>Tenen</a:t>
            </a:r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600" dirty="0">
                <a:latin typeface="Calibri" charset="0"/>
                <a:ea typeface="Calibri" charset="0"/>
                <a:cs typeface="Calibri" charset="0"/>
              </a:rPr>
              <a:t>and Foxman 2014; </a:t>
            </a:r>
            <a:r>
              <a:rPr lang="en-US" sz="2600" dirty="0" err="1">
                <a:latin typeface="Calibri" charset="0"/>
                <a:ea typeface="Calibri" charset="0"/>
                <a:cs typeface="Calibri" charset="0"/>
              </a:rPr>
              <a:t>Bodó</a:t>
            </a:r>
            <a:r>
              <a:rPr lang="en-US" sz="2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2015, 2016)</a:t>
            </a:r>
            <a:endParaRPr lang="en-US" sz="2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0661" y="6409087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41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5" cy="64922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53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6" cy="64922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94094" y="2788920"/>
            <a:ext cx="1707777" cy="5109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3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165" y="17454"/>
            <a:ext cx="10975670" cy="654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7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971" y="0"/>
            <a:ext cx="10074166" cy="64922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567082" y="2111188"/>
            <a:ext cx="1667437" cy="10826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50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650442" y="137862"/>
          <a:ext cx="4117042" cy="5951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8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8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255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Topic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Titles in Library Genesis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[No Topic Listed]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1,102,929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Engineering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110,023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Mathematics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95,547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History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91,773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Linguistics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71,801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Computers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67,221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Education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54,762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Biology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46,968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Psychology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45,368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Other Social Sciences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43,594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Physics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40,829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Medicine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37,449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Economy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31,145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Housekeeping, leisure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27,367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Chemistry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25,605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Art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25,027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Business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24,387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Religion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22,645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Jurisprudence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22,585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Literature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18,661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70594" y="729734"/>
            <a:ext cx="308687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Top 20 t</a:t>
            </a:r>
            <a:r>
              <a:rPr lang="en-US" sz="2200" dirty="0" smtClean="0"/>
              <a:t>opic labels </a:t>
            </a:r>
            <a:r>
              <a:rPr lang="en-US" sz="2200" dirty="0"/>
              <a:t>in </a:t>
            </a:r>
            <a:endParaRPr lang="en-US" sz="2200" dirty="0" smtClean="0"/>
          </a:p>
          <a:p>
            <a:r>
              <a:rPr lang="en-US" sz="2200" dirty="0" smtClean="0"/>
              <a:t>Library Genesis metadata</a:t>
            </a:r>
          </a:p>
          <a:p>
            <a:r>
              <a:rPr lang="en-US" sz="2200" dirty="0" smtClean="0"/>
              <a:t>(including </a:t>
            </a:r>
            <a:r>
              <a:rPr lang="en-US" sz="2200" dirty="0"/>
              <a:t>duplicates)</a:t>
            </a:r>
          </a:p>
        </p:txBody>
      </p:sp>
    </p:spTree>
    <p:extLst>
      <p:ext uri="{BB962C8B-B14F-4D97-AF65-F5344CB8AC3E}">
        <p14:creationId xmlns:p14="http://schemas.microsoft.com/office/powerpoint/2010/main" val="115793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5" cy="6492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8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5" cy="649224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156446" y="2608730"/>
            <a:ext cx="2380129" cy="5109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0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6" cy="64922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24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761981" y="3244334"/>
            <a:ext cx="266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[screen cap of trackers.txt]</a:t>
            </a:r>
          </a:p>
        </p:txBody>
      </p:sp>
    </p:spTree>
    <p:extLst>
      <p:ext uri="{BB962C8B-B14F-4D97-AF65-F5344CB8AC3E}">
        <p14:creationId xmlns:p14="http://schemas.microsoft.com/office/powerpoint/2010/main" val="115637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1026" name="Picture 2" descr="https://www.aei.org/wp-content/uploads/2018/02/CPIChart201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72" y="95281"/>
            <a:ext cx="4299855" cy="614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8245927" y="5867576"/>
            <a:ext cx="1200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Perry 2018</a:t>
            </a:r>
          </a:p>
        </p:txBody>
      </p:sp>
    </p:spTree>
    <p:extLst>
      <p:ext uri="{BB962C8B-B14F-4D97-AF65-F5344CB8AC3E}">
        <p14:creationId xmlns:p14="http://schemas.microsoft.com/office/powerpoint/2010/main" val="402676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800" y="388077"/>
            <a:ext cx="3810000" cy="5308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396309" y="5719573"/>
            <a:ext cx="241393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 err="1" smtClean="0"/>
              <a:t>Balázs</a:t>
            </a:r>
            <a:r>
              <a:rPr lang="en-US" sz="1500" dirty="0" smtClean="0"/>
              <a:t> Bodó. </a:t>
            </a:r>
            <a:r>
              <a:rPr lang="en-US" sz="1500" dirty="0" err="1" smtClean="0"/>
              <a:t>warsystems.hu</a:t>
            </a:r>
            <a:r>
              <a:rPr lang="en-US" sz="1500" dirty="0" smtClean="0"/>
              <a:t>.</a:t>
            </a:r>
            <a:endParaRPr lang="en-US" sz="1500" dirty="0"/>
          </a:p>
        </p:txBody>
      </p:sp>
      <p:sp>
        <p:nvSpPr>
          <p:cNvPr id="5" name="Rectangle 4"/>
          <p:cNvSpPr/>
          <p:nvPr/>
        </p:nvSpPr>
        <p:spPr>
          <a:xfrm>
            <a:off x="828040" y="724376"/>
            <a:ext cx="532892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LibGen's operators “learned that it is possible to set up highly efficient clandestine knowledge distribution networks to circumvent access obstacles, evade enforcement, and build influential underground knowledge repositories under hostile circumstances.” </a:t>
            </a:r>
            <a:endParaRPr lang="en-US" sz="2800" dirty="0" smtClean="0"/>
          </a:p>
          <a:p>
            <a:r>
              <a:rPr lang="en-US" sz="2800" dirty="0" smtClean="0"/>
              <a:t>(</a:t>
            </a:r>
            <a:r>
              <a:rPr lang="en-US" sz="2800" dirty="0" err="1"/>
              <a:t>Bodó</a:t>
            </a:r>
            <a:r>
              <a:rPr lang="en-US" sz="2800" dirty="0"/>
              <a:t> </a:t>
            </a:r>
            <a:r>
              <a:rPr lang="en-US" sz="2800" dirty="0" smtClean="0"/>
              <a:t>2015)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43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Shadow libs as a useful model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45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Shadow libs as a useful model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Collaborative work with limited resources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96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Shadow libs as a useful model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Collaborative work with limited resources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Rapid institutional life cycle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18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Shadow libs as a useful model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Collaborative work with limited resources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Rapid institutional life cycle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Suppressed institutional ego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13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Shadow libs as a useful model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Collaborative work with limited resources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Rapid institutional life cycle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Suppressed institutional ego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Diversity of practices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87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Shadow librarianship in practice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Book scanning (Medak 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</a:rPr>
              <a:t>and </a:t>
            </a:r>
            <a:r>
              <a:rPr lang="en-US" sz="2900" dirty="0" err="1">
                <a:solidFill>
                  <a:schemeClr val="bg2">
                    <a:lumMod val="25000"/>
                  </a:schemeClr>
                </a:solidFill>
              </a:rPr>
              <a:t>Sekulić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2014)</a:t>
            </a:r>
          </a:p>
          <a:p>
            <a:pPr>
              <a:lnSpc>
                <a:spcPct val="110000"/>
              </a:lnSpc>
            </a:pPr>
            <a:r>
              <a:rPr lang="en-US" sz="2900" dirty="0">
                <a:solidFill>
                  <a:schemeClr val="bg2">
                    <a:lumMod val="25000"/>
                  </a:schemeClr>
                </a:solidFill>
              </a:rPr>
              <a:t>Decentralized online sharing (Mars, </a:t>
            </a:r>
            <a:r>
              <a:rPr lang="en-US" sz="2900" dirty="0" err="1">
                <a:solidFill>
                  <a:schemeClr val="bg2">
                    <a:lumMod val="25000"/>
                  </a:schemeClr>
                </a:solidFill>
              </a:rPr>
              <a:t>Zarroug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</a:rPr>
              <a:t>, and Medak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2015)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Evading digital forensics (</a:t>
            </a:r>
            <a:r>
              <a:rPr lang="en-US" sz="2900" dirty="0" err="1" smtClean="0">
                <a:solidFill>
                  <a:schemeClr val="bg2">
                    <a:lumMod val="25000"/>
                  </a:schemeClr>
                </a:solidFill>
              </a:rPr>
              <a:t>Mazurov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 2015)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Division of labor (Williwaw 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</a:rPr>
              <a:t>et al. 2013)</a:t>
            </a:r>
            <a:endParaRPr lang="en-US" sz="29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9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9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2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868558" y="2197364"/>
            <a:ext cx="85322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“[A] </a:t>
            </a:r>
            <a:r>
              <a:rPr lang="en-US" sz="3200" dirty="0"/>
              <a:t>lawsuit isn’t going to stop it, nor is there any obvious technical means. Everyone should be thinking about the fact that this is here to stay.</a:t>
            </a:r>
            <a:r>
              <a:rPr lang="en-US" sz="3200" dirty="0" smtClean="0"/>
              <a:t>”</a:t>
            </a:r>
          </a:p>
          <a:p>
            <a:endParaRPr lang="en-US" sz="3200" dirty="0"/>
          </a:p>
          <a:p>
            <a:pPr marL="3770313" indent="-280988"/>
            <a:r>
              <a:rPr lang="en-US" sz="2000" dirty="0" smtClean="0"/>
              <a:t>— Peter </a:t>
            </a:r>
            <a:r>
              <a:rPr lang="en-US" sz="2000" dirty="0" err="1" smtClean="0"/>
              <a:t>Suber</a:t>
            </a:r>
            <a:r>
              <a:rPr lang="en-US" sz="2000" dirty="0" smtClean="0"/>
              <a:t>, </a:t>
            </a:r>
            <a:r>
              <a:rPr lang="en-US" sz="2000" dirty="0"/>
              <a:t>quoted in </a:t>
            </a:r>
            <a:r>
              <a:rPr lang="en-US" sz="2000" dirty="0" smtClean="0"/>
              <a:t>Bohannon 2016</a:t>
            </a:r>
            <a:endParaRPr lang="en-US" sz="2000" dirty="0"/>
          </a:p>
          <a:p>
            <a:r>
              <a:rPr lang="en-US" sz="3200" dirty="0" smtClean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01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On-the-fly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data sharing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Autofit/>
          </a:bodyPr>
          <a:lstStyle/>
          <a:p>
            <a:r>
              <a:rPr lang="en-US" sz="3000" dirty="0">
                <a:hlinkClick r:id="rId3"/>
              </a:rPr>
              <a:t>https://</a:t>
            </a:r>
            <a:r>
              <a:rPr lang="en-US" sz="3000" dirty="0" smtClean="0">
                <a:hlinkClick r:id="rId3"/>
              </a:rPr>
              <a:t>hostb.org</a:t>
            </a:r>
            <a:endParaRPr lang="en-US" sz="3000" dirty="0" smtClean="0"/>
          </a:p>
          <a:p>
            <a:pPr marL="457200" lvl="1" indent="0">
              <a:buNone/>
            </a:pPr>
            <a:r>
              <a:rPr lang="en-US" sz="3000" dirty="0" smtClean="0"/>
              <a:t>A </a:t>
            </a:r>
            <a:r>
              <a:rPr lang="en-US" sz="3000" dirty="0" smtClean="0"/>
              <a:t>minimal</a:t>
            </a:r>
            <a:r>
              <a:rPr lang="en-US" sz="3000" dirty="0" smtClean="0"/>
              <a:t> </a:t>
            </a:r>
            <a:r>
              <a:rPr lang="en-US" sz="3000" dirty="0" smtClean="0"/>
              <a:t>file </a:t>
            </a:r>
            <a:r>
              <a:rPr lang="en-US" sz="3000" dirty="0" smtClean="0"/>
              <a:t>locker with a command-line interface</a:t>
            </a:r>
            <a:endParaRPr lang="en-US" sz="3000" dirty="0" smtClean="0"/>
          </a:p>
          <a:p>
            <a:r>
              <a:rPr lang="en-US" sz="3000" dirty="0" smtClean="0">
                <a:hlinkClick r:id="rId4"/>
              </a:rPr>
              <a:t>https</a:t>
            </a:r>
            <a:r>
              <a:rPr lang="en-US" sz="3000" dirty="0">
                <a:hlinkClick r:id="rId4"/>
              </a:rPr>
              <a:t>://</a:t>
            </a:r>
            <a:r>
              <a:rPr lang="en-US" sz="3000" dirty="0" smtClean="0">
                <a:hlinkClick r:id="rId4"/>
              </a:rPr>
              <a:t>file.pizza</a:t>
            </a:r>
            <a:endParaRPr lang="en-US" sz="3000" dirty="0" smtClean="0"/>
          </a:p>
          <a:p>
            <a:pPr lvl="1"/>
            <a:r>
              <a:rPr lang="en-US" sz="3000" dirty="0" smtClean="0"/>
              <a:t>Temporary browser-to-browser transfer; doesn’t </a:t>
            </a:r>
            <a:r>
              <a:rPr lang="en-US" sz="3000" dirty="0"/>
              <a:t>work on </a:t>
            </a:r>
            <a:r>
              <a:rPr lang="en-US" sz="3000" dirty="0" smtClean="0"/>
              <a:t>mobile</a:t>
            </a:r>
            <a:endParaRPr lang="en-US" sz="3000" dirty="0"/>
          </a:p>
          <a:p>
            <a:r>
              <a:rPr lang="en-US" sz="3000" dirty="0">
                <a:hlinkClick r:id="rId5"/>
              </a:rPr>
              <a:t>https://</a:t>
            </a:r>
            <a:r>
              <a:rPr lang="en-US" sz="3000" dirty="0" smtClean="0">
                <a:hlinkClick r:id="rId5"/>
              </a:rPr>
              <a:t>mega.nz</a:t>
            </a:r>
            <a:endParaRPr lang="en-US" sz="3000" dirty="0" smtClean="0"/>
          </a:p>
          <a:p>
            <a:pPr lvl="1"/>
            <a:r>
              <a:rPr lang="en-US" sz="3000" dirty="0" smtClean="0"/>
              <a:t>Offers </a:t>
            </a:r>
            <a:r>
              <a:rPr lang="en-US" sz="3000" dirty="0" smtClean="0"/>
              <a:t>full </a:t>
            </a:r>
            <a:r>
              <a:rPr lang="en-US" sz="3000" dirty="0" smtClean="0"/>
              <a:t>encryption</a:t>
            </a:r>
            <a:endParaRPr lang="en-US" sz="3000" dirty="0"/>
          </a:p>
          <a:p>
            <a:r>
              <a:rPr lang="en-US" sz="3000" dirty="0">
                <a:hlinkClick r:id="rId6"/>
              </a:rPr>
              <a:t>https://</a:t>
            </a:r>
            <a:r>
              <a:rPr lang="en-US" sz="3000" dirty="0" smtClean="0">
                <a:hlinkClick r:id="rId6"/>
              </a:rPr>
              <a:t>pastebin.com</a:t>
            </a:r>
            <a:endParaRPr lang="en-US" sz="3000" dirty="0" smtClean="0"/>
          </a:p>
          <a:p>
            <a:pPr lvl="1"/>
            <a:r>
              <a:rPr lang="en-US" sz="3000" dirty="0" smtClean="0"/>
              <a:t>Copy-and-paste </a:t>
            </a:r>
            <a:r>
              <a:rPr lang="en-US" sz="3000" dirty="0" smtClean="0"/>
              <a:t>plaintext sharing</a:t>
            </a:r>
            <a:endParaRPr lang="en-US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44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bg2">
                    <a:lumMod val="25000"/>
                  </a:schemeClr>
                </a:solidFill>
              </a:rPr>
              <a:t>ABUT</a:t>
            </a:r>
            <a:endParaRPr lang="en-US" sz="5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Autofit/>
          </a:bodyPr>
          <a:lstStyle/>
          <a:p>
            <a:r>
              <a:rPr lang="en-US" sz="4400" dirty="0" smtClean="0"/>
              <a:t>Always</a:t>
            </a:r>
            <a:endParaRPr lang="en-US" sz="4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38752" y="4928160"/>
            <a:ext cx="6105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4000" dirty="0"/>
              <a:t>https://</a:t>
            </a:r>
            <a:r>
              <a:rPr lang="en-US" sz="4000" dirty="0" smtClean="0"/>
              <a:t>www.torproject.org</a:t>
            </a:r>
            <a:endParaRPr lang="en-US" sz="4000" dirty="0"/>
          </a:p>
        </p:txBody>
      </p:sp>
      <p:pic>
        <p:nvPicPr>
          <p:cNvPr id="5124" name="Picture 4" descr="File:Tor-logo-2011-flat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004" y="2974422"/>
            <a:ext cx="291465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61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bg2">
                    <a:lumMod val="25000"/>
                  </a:schemeClr>
                </a:solidFill>
              </a:rPr>
              <a:t>ABUT</a:t>
            </a:r>
            <a:endParaRPr lang="en-US" sz="5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Autofit/>
          </a:bodyPr>
          <a:lstStyle/>
          <a:p>
            <a:r>
              <a:rPr lang="en-US" sz="4400" dirty="0" smtClean="0"/>
              <a:t>Always</a:t>
            </a:r>
          </a:p>
          <a:p>
            <a:r>
              <a:rPr lang="en-US" sz="4400" dirty="0" smtClean="0"/>
              <a:t>Be</a:t>
            </a:r>
            <a:endParaRPr lang="en-US" sz="4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38752" y="4928160"/>
            <a:ext cx="6105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4000" dirty="0"/>
              <a:t>https://</a:t>
            </a:r>
            <a:r>
              <a:rPr lang="en-US" sz="4000" dirty="0" smtClean="0"/>
              <a:t>www.torproject.org</a:t>
            </a:r>
            <a:endParaRPr lang="en-US" sz="4000" dirty="0"/>
          </a:p>
        </p:txBody>
      </p:sp>
      <p:pic>
        <p:nvPicPr>
          <p:cNvPr id="5124" name="Picture 4" descr="File:Tor-logo-2011-flat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004" y="2974422"/>
            <a:ext cx="291465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29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My Research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Methods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15 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formal interviews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with 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scholars, participants,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site operators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Sci-Hub usage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logs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r>
              <a:rPr lang="en-US" sz="2900" dirty="0" err="1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LibGen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metadata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dumps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Collecting commentary in news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media, blogs, Twitter, </a:t>
            </a:r>
            <a:r>
              <a:rPr lang="en-US" sz="2900" dirty="0" err="1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Reddit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, etc.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Introducing myself to strangers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endParaRPr lang="en-US" sz="2900" dirty="0" smtClean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02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bg2">
                    <a:lumMod val="25000"/>
                  </a:schemeClr>
                </a:solidFill>
              </a:rPr>
              <a:t>ABUT</a:t>
            </a:r>
            <a:endParaRPr lang="en-US" sz="5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Autofit/>
          </a:bodyPr>
          <a:lstStyle/>
          <a:p>
            <a:r>
              <a:rPr lang="en-US" sz="4400" dirty="0" smtClean="0"/>
              <a:t>Always</a:t>
            </a:r>
          </a:p>
          <a:p>
            <a:r>
              <a:rPr lang="en-US" sz="4400" dirty="0" smtClean="0"/>
              <a:t>Be</a:t>
            </a:r>
          </a:p>
          <a:p>
            <a:r>
              <a:rPr lang="en-US" sz="4400" dirty="0" smtClean="0"/>
              <a:t>Using</a:t>
            </a:r>
            <a:endParaRPr lang="en-US" sz="4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38752" y="4928160"/>
            <a:ext cx="6105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4000" dirty="0"/>
              <a:t>https://</a:t>
            </a:r>
            <a:r>
              <a:rPr lang="en-US" sz="4000" dirty="0" smtClean="0"/>
              <a:t>www.torproject.org</a:t>
            </a:r>
            <a:endParaRPr lang="en-US" sz="4000" dirty="0"/>
          </a:p>
        </p:txBody>
      </p:sp>
      <p:pic>
        <p:nvPicPr>
          <p:cNvPr id="5124" name="Picture 4" descr="File:Tor-logo-2011-flat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004" y="2974422"/>
            <a:ext cx="291465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49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bg2">
                    <a:lumMod val="25000"/>
                  </a:schemeClr>
                </a:solidFill>
              </a:rPr>
              <a:t>ABUT</a:t>
            </a:r>
            <a:endParaRPr lang="en-US" sz="5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Autofit/>
          </a:bodyPr>
          <a:lstStyle/>
          <a:p>
            <a:r>
              <a:rPr lang="en-US" sz="4400" dirty="0" smtClean="0"/>
              <a:t>Always</a:t>
            </a:r>
          </a:p>
          <a:p>
            <a:r>
              <a:rPr lang="en-US" sz="4400" dirty="0" smtClean="0"/>
              <a:t>Be</a:t>
            </a:r>
          </a:p>
          <a:p>
            <a:r>
              <a:rPr lang="en-US" sz="4400" dirty="0" smtClean="0"/>
              <a:t>Using</a:t>
            </a:r>
          </a:p>
          <a:p>
            <a:r>
              <a:rPr lang="en-US" sz="4400" dirty="0" smtClean="0"/>
              <a:t>Tor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38752" y="4928160"/>
            <a:ext cx="6105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4000" dirty="0"/>
              <a:t>https://</a:t>
            </a:r>
            <a:r>
              <a:rPr lang="en-US" sz="4000" dirty="0" smtClean="0"/>
              <a:t>www.torproject.org</a:t>
            </a:r>
            <a:endParaRPr lang="en-US" sz="4000" dirty="0"/>
          </a:p>
        </p:txBody>
      </p:sp>
      <p:pic>
        <p:nvPicPr>
          <p:cNvPr id="5124" name="Picture 4" descr="File:Tor-logo-2011-flat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004" y="2974422"/>
            <a:ext cx="291465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79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bg2">
                    <a:lumMod val="25000"/>
                  </a:schemeClr>
                </a:solidFill>
              </a:rPr>
              <a:t>HTHICYNI</a:t>
            </a:r>
            <a:endParaRPr lang="en-US" sz="5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Autofit/>
          </a:bodyPr>
          <a:lstStyle/>
          <a:p>
            <a:pPr>
              <a:lnSpc>
                <a:spcPct val="75000"/>
              </a:lnSpc>
            </a:pPr>
            <a:r>
              <a:rPr lang="en-US" sz="3900" dirty="0" smtClean="0"/>
              <a:t>Have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Tor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Handy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In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Case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You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Need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It</a:t>
            </a:r>
            <a:endParaRPr lang="en-US" sz="39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38752" y="4928160"/>
            <a:ext cx="6105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4000" dirty="0"/>
              <a:t>https://</a:t>
            </a:r>
            <a:r>
              <a:rPr lang="en-US" sz="4000" dirty="0" smtClean="0"/>
              <a:t>www.torproject.org</a:t>
            </a:r>
            <a:endParaRPr lang="en-US" sz="4000" dirty="0"/>
          </a:p>
        </p:txBody>
      </p:sp>
      <p:pic>
        <p:nvPicPr>
          <p:cNvPr id="5124" name="Picture 4" descr="File:Tor-logo-2011-flat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004" y="2974422"/>
            <a:ext cx="291465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07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bg2">
                    <a:lumMod val="25000"/>
                  </a:schemeClr>
                </a:solidFill>
              </a:rPr>
              <a:t>BRTTABDM</a:t>
            </a:r>
            <a:endParaRPr lang="en-US" sz="5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Autofit/>
          </a:bodyPr>
          <a:lstStyle/>
          <a:p>
            <a:pPr>
              <a:lnSpc>
                <a:spcPct val="75000"/>
              </a:lnSpc>
            </a:pPr>
            <a:r>
              <a:rPr lang="en-US" sz="3900" dirty="0" smtClean="0"/>
              <a:t>But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Remember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That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Tor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And</a:t>
            </a:r>
          </a:p>
          <a:p>
            <a:pPr>
              <a:lnSpc>
                <a:spcPct val="75000"/>
              </a:lnSpc>
            </a:pPr>
            <a:r>
              <a:rPr lang="en-US" sz="3900" dirty="0" err="1" smtClean="0"/>
              <a:t>BitTorrent</a:t>
            </a:r>
            <a:endParaRPr lang="en-US" sz="3900" dirty="0" smtClean="0"/>
          </a:p>
          <a:p>
            <a:pPr>
              <a:lnSpc>
                <a:spcPct val="75000"/>
              </a:lnSpc>
            </a:pPr>
            <a:r>
              <a:rPr lang="en-US" sz="3900" dirty="0" smtClean="0"/>
              <a:t>Don’t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Mix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38752" y="4928160"/>
            <a:ext cx="6105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4000" dirty="0"/>
              <a:t>https://</a:t>
            </a:r>
            <a:r>
              <a:rPr lang="en-US" sz="4000" dirty="0" smtClean="0"/>
              <a:t>www.torproject.org</a:t>
            </a:r>
            <a:endParaRPr lang="en-US" sz="4000" dirty="0"/>
          </a:p>
        </p:txBody>
      </p:sp>
      <p:pic>
        <p:nvPicPr>
          <p:cNvPr id="5124" name="Picture 4" descr="File:Tor-logo-2011-flat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004" y="2974422"/>
            <a:ext cx="291465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61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21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The Single Big Collection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err="1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Zinester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endParaRPr lang="en-US" sz="2900" dirty="0" smtClean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88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60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35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04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12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19" y="466692"/>
            <a:ext cx="8188531" cy="537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9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48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92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47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Research Methods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15 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formal interviews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with 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scholars, participants,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site operators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Sci-Hub usage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logs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r>
              <a:rPr lang="en-US" sz="2900" dirty="0" err="1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LibGen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metadata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dumps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Collecting commentary in news media &amp; blogs</a:t>
            </a:r>
          </a:p>
          <a:p>
            <a:pPr>
              <a:lnSpc>
                <a:spcPct val="110000"/>
              </a:lnSpc>
            </a:pP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endParaRPr lang="en-US" sz="2900" dirty="0" smtClean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0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72373" y="1391041"/>
            <a:ext cx="284725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u="sng" dirty="0" smtClean="0"/>
              <a:t>Lessons</a:t>
            </a:r>
            <a:endParaRPr lang="en-US" sz="6600" u="sng" dirty="0"/>
          </a:p>
        </p:txBody>
      </p:sp>
    </p:spTree>
    <p:extLst>
      <p:ext uri="{BB962C8B-B14F-4D97-AF65-F5344CB8AC3E}">
        <p14:creationId xmlns:p14="http://schemas.microsoft.com/office/powerpoint/2010/main" val="331161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105166" y="2934092"/>
            <a:ext cx="79816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Longevity lies </a:t>
            </a:r>
            <a:r>
              <a:rPr lang="en-US" sz="4800" dirty="0"/>
              <a:t>in </a:t>
            </a:r>
            <a:r>
              <a:rPr lang="en-US" sz="4800" dirty="0" smtClean="0"/>
              <a:t>numbers.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5274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105166" y="2934092"/>
            <a:ext cx="79816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Obscurity lies in numbers.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25473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5551" y="2090172"/>
            <a:ext cx="834089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Anyone should be able to edit the collection and adapt it to their local needs.</a:t>
            </a:r>
          </a:p>
        </p:txBody>
      </p:sp>
    </p:spTree>
    <p:extLst>
      <p:ext uri="{BB962C8B-B14F-4D97-AF65-F5344CB8AC3E}">
        <p14:creationId xmlns:p14="http://schemas.microsoft.com/office/powerpoint/2010/main" val="20089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5551" y="2090172"/>
            <a:ext cx="834089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Anyone should be able to edit the collection and adapt it to their local needs.</a:t>
            </a:r>
          </a:p>
          <a:p>
            <a:pPr algn="ctr"/>
            <a:endParaRPr lang="en-US" sz="2400" dirty="0"/>
          </a:p>
          <a:p>
            <a:pPr algn="ctr"/>
            <a:r>
              <a:rPr lang="en-US" sz="4800" dirty="0" smtClean="0"/>
              <a:t>(I may not share your taste.)</a:t>
            </a:r>
          </a:p>
        </p:txBody>
      </p:sp>
    </p:spTree>
    <p:extLst>
      <p:ext uri="{BB962C8B-B14F-4D97-AF65-F5344CB8AC3E}">
        <p14:creationId xmlns:p14="http://schemas.microsoft.com/office/powerpoint/2010/main" val="93496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90875" y="2277542"/>
            <a:ext cx="58102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6000" i="1" dirty="0"/>
              <a:t>de </a:t>
            </a:r>
            <a:r>
              <a:rPr lang="fr-FR" sz="6000" i="1" dirty="0" err="1"/>
              <a:t>gustibus</a:t>
            </a:r>
            <a:r>
              <a:rPr lang="fr-FR" sz="6000" i="1" dirty="0"/>
              <a:t> non est </a:t>
            </a:r>
            <a:r>
              <a:rPr lang="fr-FR" sz="6000" i="1" dirty="0" err="1"/>
              <a:t>disputandum</a:t>
            </a:r>
            <a:r>
              <a:rPr lang="fr-FR" sz="6000" i="1" dirty="0"/>
              <a:t>.</a:t>
            </a:r>
            <a:endParaRPr lang="en-US" sz="6000" i="1" dirty="0"/>
          </a:p>
        </p:txBody>
      </p:sp>
    </p:spTree>
    <p:extLst>
      <p:ext uri="{BB962C8B-B14F-4D97-AF65-F5344CB8AC3E}">
        <p14:creationId xmlns:p14="http://schemas.microsoft.com/office/powerpoint/2010/main" val="330582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70882" y="1914436"/>
            <a:ext cx="1005023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err="1" smtClean="0"/>
              <a:t>Blockchain</a:t>
            </a:r>
            <a:r>
              <a:rPr lang="en-US" sz="4800" dirty="0" smtClean="0"/>
              <a:t> </a:t>
            </a:r>
            <a:r>
              <a:rPr lang="en-US" sz="4800" dirty="0"/>
              <a:t>= unique </a:t>
            </a:r>
            <a:r>
              <a:rPr lang="en-US" sz="4800" dirty="0" smtClean="0"/>
              <a:t>ownership</a:t>
            </a:r>
            <a:r>
              <a:rPr lang="en-US" sz="4800" dirty="0"/>
              <a:t/>
            </a:r>
            <a:br>
              <a:rPr lang="en-US" sz="4800" dirty="0"/>
            </a:br>
            <a:endParaRPr lang="en-US" sz="4800" dirty="0" smtClean="0"/>
          </a:p>
          <a:p>
            <a:pPr algn="ctr"/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4742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5551" y="2090172"/>
            <a:ext cx="83408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Other lessons …</a:t>
            </a:r>
          </a:p>
        </p:txBody>
      </p:sp>
    </p:spTree>
    <p:extLst>
      <p:ext uri="{BB962C8B-B14F-4D97-AF65-F5344CB8AC3E}">
        <p14:creationId xmlns:p14="http://schemas.microsoft.com/office/powerpoint/2010/main" val="66096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5551" y="1673484"/>
            <a:ext cx="834089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Today’s </a:t>
            </a:r>
            <a:r>
              <a:rPr lang="en-US" sz="4800" dirty="0" smtClean="0"/>
              <a:t>goal:</a:t>
            </a:r>
            <a:r>
              <a:rPr lang="en-US" sz="4800" dirty="0"/>
              <a:t> </a:t>
            </a:r>
            <a:endParaRPr lang="en-US" sz="4800" dirty="0" smtClean="0"/>
          </a:p>
          <a:p>
            <a:pPr algn="ctr"/>
            <a:r>
              <a:rPr lang="en-US" sz="4800" dirty="0" smtClean="0"/>
              <a:t>Create a </a:t>
            </a:r>
            <a:r>
              <a:rPr lang="en-US" sz="4800" dirty="0" smtClean="0"/>
              <a:t>distributed copy </a:t>
            </a:r>
            <a:endParaRPr lang="en-US" sz="4800" dirty="0" smtClean="0"/>
          </a:p>
          <a:p>
            <a:pPr algn="ctr"/>
            <a:r>
              <a:rPr lang="en-US" sz="4800" dirty="0"/>
              <a:t>o</a:t>
            </a:r>
            <a:r>
              <a:rPr lang="en-US" sz="4800" dirty="0" smtClean="0"/>
              <a:t>f (part </a:t>
            </a:r>
            <a:r>
              <a:rPr lang="en-US" sz="4800" dirty="0" smtClean="0"/>
              <a:t>of) </a:t>
            </a:r>
            <a:r>
              <a:rPr lang="en-US" sz="4800" dirty="0" err="1" smtClean="0"/>
              <a:t>UbuWeb’s</a:t>
            </a:r>
            <a:r>
              <a:rPr lang="en-US" sz="4800" dirty="0" smtClean="0"/>
              <a:t> </a:t>
            </a:r>
          </a:p>
          <a:p>
            <a:pPr algn="ctr"/>
            <a:r>
              <a:rPr lang="en-US" sz="4800" dirty="0"/>
              <a:t>c</a:t>
            </a:r>
            <a:r>
              <a:rPr lang="en-US" sz="4800" dirty="0" smtClean="0"/>
              <a:t>ollection.</a:t>
            </a:r>
            <a:endParaRPr lang="en-US" sz="4800" dirty="0" smtClean="0"/>
          </a:p>
        </p:txBody>
      </p:sp>
    </p:spTree>
    <p:extLst>
      <p:ext uri="{BB962C8B-B14F-4D97-AF65-F5344CB8AC3E}">
        <p14:creationId xmlns:p14="http://schemas.microsoft.com/office/powerpoint/2010/main" val="358472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1923" y="167820"/>
            <a:ext cx="11366339" cy="634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u="sng" dirty="0" smtClean="0"/>
              <a:t>Possible roles</a:t>
            </a:r>
            <a:r>
              <a:rPr lang="en-US" sz="1400" b="1" u="sng" dirty="0"/>
              <a:t>: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Table Maestro</a:t>
            </a:r>
            <a:br>
              <a:rPr lang="en-US" sz="1400" dirty="0"/>
            </a:br>
            <a:r>
              <a:rPr lang="en-US" sz="1400" dirty="0"/>
              <a:t>- </a:t>
            </a:r>
            <a:r>
              <a:rPr lang="en-US" sz="1400" dirty="0" smtClean="0"/>
              <a:t>Responsible </a:t>
            </a:r>
            <a:r>
              <a:rPr lang="en-US" sz="1400" dirty="0"/>
              <a:t>for combining and spot-checking master metadata table, using Google Sheets </a:t>
            </a:r>
            <a:r>
              <a:rPr lang="en-US" sz="1400" dirty="0" smtClean="0"/>
              <a:t>or </a:t>
            </a:r>
            <a:r>
              <a:rPr lang="en-US" sz="1400" dirty="0" err="1"/>
              <a:t>g</a:t>
            </a:r>
            <a:r>
              <a:rPr lang="en-US" sz="1400" dirty="0" err="1" smtClean="0"/>
              <a:t>it</a:t>
            </a:r>
            <a:r>
              <a:rPr lang="en-US" sz="1400" dirty="0" smtClean="0"/>
              <a:t>.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Table Designer</a:t>
            </a:r>
            <a:br>
              <a:rPr lang="en-US" sz="1400" dirty="0"/>
            </a:br>
            <a:r>
              <a:rPr lang="en-US" sz="1400" dirty="0"/>
              <a:t>- Someone who knows pandas (or advanced Excel).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CLI DL BB</a:t>
            </a:r>
            <a:br>
              <a:rPr lang="en-US" sz="1400" dirty="0"/>
            </a:br>
            <a:r>
              <a:rPr lang="en-US" sz="1400" dirty="0"/>
              <a:t>- Someone familiar with </a:t>
            </a:r>
            <a:r>
              <a:rPr lang="en-US" sz="1400" dirty="0" err="1"/>
              <a:t>wget</a:t>
            </a:r>
            <a:r>
              <a:rPr lang="en-US" sz="1400" dirty="0"/>
              <a:t> and/or curl.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Function Librarian</a:t>
            </a:r>
            <a:br>
              <a:rPr lang="en-US" sz="1400" dirty="0"/>
            </a:br>
            <a:r>
              <a:rPr lang="en-US" sz="1400" dirty="0"/>
              <a:t>- Someone with Python experience who can help others streamline their code, as well as identifying function (`</a:t>
            </a:r>
            <a:r>
              <a:rPr lang="en-US" sz="1400" dirty="0" err="1"/>
              <a:t>def</a:t>
            </a:r>
            <a:r>
              <a:rPr lang="en-US" sz="1400" dirty="0"/>
              <a:t> ...`) snippets that might be useful to the group.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Web researcher (a.k.a. the Wikipedia wrangler)</a:t>
            </a:r>
            <a:br>
              <a:rPr lang="en-US" sz="1400" dirty="0"/>
            </a:br>
            <a:r>
              <a:rPr lang="en-US" sz="1400" dirty="0"/>
              <a:t>- Responsible for cross-checking unknown or disputed details in the metadata and keeping a list of citations. Use Google Docs/</a:t>
            </a:r>
            <a:r>
              <a:rPr lang="en-US" sz="1400" dirty="0" err="1"/>
              <a:t>Etherpad</a:t>
            </a:r>
            <a:r>
              <a:rPr lang="en-US" sz="1400" dirty="0"/>
              <a:t>/whatever to run a request queue.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The Debugger</a:t>
            </a:r>
            <a:br>
              <a:rPr lang="en-US" sz="1400" dirty="0"/>
            </a:br>
            <a:r>
              <a:rPr lang="en-US" sz="1400" dirty="0"/>
              <a:t>- Someone with </a:t>
            </a:r>
            <a:r>
              <a:rPr lang="en-US" sz="1400" dirty="0" smtClean="0"/>
              <a:t>programming </a:t>
            </a:r>
            <a:r>
              <a:rPr lang="en-US" sz="1400" dirty="0"/>
              <a:t>experience who can help people iron out kinks.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Table Proofers (one or two people)</a:t>
            </a:r>
            <a:br>
              <a:rPr lang="en-US" sz="1400" dirty="0"/>
            </a:br>
            <a:r>
              <a:rPr lang="en-US" sz="1400" dirty="0"/>
              <a:t>- Scrolls through the master metadata table (on Google Docs or GitHub) and correct mistakes by hand.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The Prospector</a:t>
            </a:r>
            <a:br>
              <a:rPr lang="en-US" sz="1400" dirty="0"/>
            </a:br>
            <a:r>
              <a:rPr lang="en-US" sz="1400" dirty="0"/>
              <a:t>- Someone who searches for other collections that may be relevant (e.g., YouTube and Vimeo channels), as well as tracking down oddities. </a:t>
            </a:r>
            <a:r>
              <a:rPr lang="en-US" sz="1400" dirty="0" err="1"/>
              <a:t>youtube</a:t>
            </a:r>
            <a:r>
              <a:rPr lang="en-US" sz="1400" dirty="0"/>
              <a:t>-dl is your friend.</a:t>
            </a:r>
            <a:br>
              <a:rPr lang="en-US" sz="1400" dirty="0"/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1459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5551" y="1673484"/>
            <a:ext cx="83408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Name?</a:t>
            </a:r>
          </a:p>
        </p:txBody>
      </p:sp>
    </p:spTree>
    <p:extLst>
      <p:ext uri="{BB962C8B-B14F-4D97-AF65-F5344CB8AC3E}">
        <p14:creationId xmlns:p14="http://schemas.microsoft.com/office/powerpoint/2010/main" val="364140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5551" y="1673484"/>
            <a:ext cx="83408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Format?</a:t>
            </a:r>
          </a:p>
        </p:txBody>
      </p:sp>
    </p:spTree>
    <p:extLst>
      <p:ext uri="{BB962C8B-B14F-4D97-AF65-F5344CB8AC3E}">
        <p14:creationId xmlns:p14="http://schemas.microsoft.com/office/powerpoint/2010/main" val="218408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48000" y="1423518"/>
            <a:ext cx="6096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6600" dirty="0" smtClean="0"/>
              <a:t>Running a </a:t>
            </a:r>
            <a:r>
              <a:rPr lang="en-US" sz="6600" dirty="0" err="1"/>
              <a:t>t</a:t>
            </a:r>
            <a:r>
              <a:rPr lang="en-US" sz="6600" dirty="0" err="1" smtClean="0"/>
              <a:t>hrowie</a:t>
            </a:r>
            <a:r>
              <a:rPr lang="en-US" sz="6600" dirty="0" smtClean="0"/>
              <a:t> server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67767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82685" y="1423518"/>
            <a:ext cx="622662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smtClean="0"/>
              <a:t>Running a </a:t>
            </a:r>
            <a:r>
              <a:rPr lang="en-US" sz="6600" dirty="0" err="1"/>
              <a:t>t</a:t>
            </a:r>
            <a:r>
              <a:rPr lang="en-US" sz="6600" dirty="0" err="1" smtClean="0"/>
              <a:t>hrowie</a:t>
            </a:r>
            <a:r>
              <a:rPr lang="en-US" sz="6600" dirty="0" smtClean="0"/>
              <a:t> server</a:t>
            </a:r>
          </a:p>
          <a:p>
            <a:pPr algn="ctr"/>
            <a:r>
              <a:rPr lang="en-US" sz="6600" dirty="0" smtClean="0"/>
              <a:t>(i.e., a VPS)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96379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2449751"/>
            <a:ext cx="12191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err="1"/>
              <a:t>t</a:t>
            </a:r>
            <a:r>
              <a:rPr lang="en-US" sz="6600" dirty="0" err="1" smtClean="0"/>
              <a:t>hrowie</a:t>
            </a:r>
            <a:r>
              <a:rPr lang="en-US" sz="6600" dirty="0" smtClean="0"/>
              <a:t> = throwaway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0585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06046" y="5587617"/>
            <a:ext cx="79846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https://www.slideshare.net/ilariadefilippo/lets-make-a-led-throwie-ggdmilano28</a:t>
            </a:r>
          </a:p>
        </p:txBody>
      </p:sp>
      <p:sp>
        <p:nvSpPr>
          <p:cNvPr id="5" name="Rectangle 4"/>
          <p:cNvSpPr/>
          <p:nvPr/>
        </p:nvSpPr>
        <p:spPr>
          <a:xfrm>
            <a:off x="647700" y="1048435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dirty="0" smtClean="0"/>
              <a:t>LED</a:t>
            </a:r>
          </a:p>
          <a:p>
            <a:r>
              <a:rPr lang="en-US" sz="4000" dirty="0" err="1"/>
              <a:t>t</a:t>
            </a:r>
            <a:r>
              <a:rPr lang="en-US" sz="4000" dirty="0" err="1" smtClean="0"/>
              <a:t>hrowies</a:t>
            </a:r>
            <a:endParaRPr lang="en-US" sz="4000" dirty="0" smtClean="0"/>
          </a:p>
        </p:txBody>
      </p:sp>
      <p:pic>
        <p:nvPicPr>
          <p:cNvPr id="3076" name="Picture 4" descr="Image result for led throwie brid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603" y="499002"/>
            <a:ext cx="7775341" cy="486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60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074" name="Picture 2" descr="Image result for philly throw u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604" y="499003"/>
            <a:ext cx="7523748" cy="502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705350" y="562277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dirty="0"/>
              <a:t>https://www.flickr.com/photos/damonabnormal/5347455185</a:t>
            </a:r>
          </a:p>
        </p:txBody>
      </p:sp>
      <p:sp>
        <p:nvSpPr>
          <p:cNvPr id="5" name="Rectangle 4"/>
          <p:cNvSpPr/>
          <p:nvPr/>
        </p:nvSpPr>
        <p:spPr>
          <a:xfrm>
            <a:off x="647700" y="1048435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dirty="0" smtClean="0"/>
              <a:t>Graf</a:t>
            </a:r>
            <a:br>
              <a:rPr lang="en-US" sz="4000" dirty="0" smtClean="0"/>
            </a:br>
            <a:r>
              <a:rPr lang="en-US" sz="4000" dirty="0" err="1" smtClean="0"/>
              <a:t>t</a:t>
            </a:r>
            <a:r>
              <a:rPr lang="en-US" sz="4000" dirty="0" err="1" smtClean="0"/>
              <a:t>hrowies</a:t>
            </a:r>
            <a:r>
              <a:rPr lang="en-US" sz="4000" dirty="0" smtClean="0"/>
              <a:t>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in Philly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308188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70882" y="1914436"/>
            <a:ext cx="1005023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err="1" smtClean="0"/>
              <a:t>Blockchain</a:t>
            </a:r>
            <a:r>
              <a:rPr lang="en-US" sz="4800" dirty="0" smtClean="0"/>
              <a:t> </a:t>
            </a:r>
            <a:r>
              <a:rPr lang="en-US" sz="4800" dirty="0"/>
              <a:t>= unique ownership</a:t>
            </a:r>
            <a:br>
              <a:rPr lang="en-US" sz="4800" dirty="0"/>
            </a:br>
            <a:r>
              <a:rPr lang="en-US" sz="4800" dirty="0"/>
              <a:t/>
            </a:r>
            <a:br>
              <a:rPr lang="en-US" sz="4800" dirty="0"/>
            </a:br>
            <a:r>
              <a:rPr lang="en-US" sz="4800" dirty="0" err="1"/>
              <a:t>BitTorrent</a:t>
            </a:r>
            <a:r>
              <a:rPr lang="en-US" sz="4800" dirty="0"/>
              <a:t> </a:t>
            </a:r>
            <a:r>
              <a:rPr lang="en-US" sz="4800" dirty="0" smtClean="0"/>
              <a:t>= distributed </a:t>
            </a:r>
            <a:r>
              <a:rPr lang="en-US" sz="4800" dirty="0"/>
              <a:t>buffet</a:t>
            </a:r>
            <a:br>
              <a:rPr lang="en-US" sz="4800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8526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074" name="Picture 2" descr="Image result for philly throw u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604" y="499003"/>
            <a:ext cx="7523748" cy="502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705350" y="562277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dirty="0" err="1" smtClean="0"/>
              <a:t>The_url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47700" y="1048435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dirty="0" smtClean="0"/>
              <a:t>A </a:t>
            </a:r>
            <a:r>
              <a:rPr lang="en-US" sz="4000" dirty="0" err="1" smtClean="0"/>
              <a:t>throwie</a:t>
            </a:r>
            <a:r>
              <a:rPr lang="en-US" sz="4000" dirty="0"/>
              <a:t>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account </a:t>
            </a:r>
            <a:br>
              <a:rPr lang="en-US" sz="4000" dirty="0" smtClean="0"/>
            </a:br>
            <a:r>
              <a:rPr lang="en-US" sz="4000" dirty="0" smtClean="0"/>
              <a:t>on </a:t>
            </a:r>
            <a:r>
              <a:rPr lang="en-US" sz="4000" dirty="0" err="1" smtClean="0"/>
              <a:t>Reddit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392985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2002419"/>
            <a:ext cx="1219199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smtClean="0"/>
              <a:t>Meaningfu</a:t>
            </a:r>
            <a:r>
              <a:rPr lang="en-US" sz="6600" dirty="0" smtClean="0"/>
              <a:t>l preservation </a:t>
            </a:r>
            <a:br>
              <a:rPr lang="en-US" sz="6600" dirty="0" smtClean="0"/>
            </a:br>
            <a:r>
              <a:rPr lang="en-US" sz="6600" dirty="0" smtClean="0"/>
              <a:t>means </a:t>
            </a:r>
            <a:r>
              <a:rPr lang="en-US" sz="6600" u="sng" dirty="0" smtClean="0"/>
              <a:t>y</a:t>
            </a:r>
            <a:r>
              <a:rPr lang="en-US" sz="6600" u="sng" dirty="0" smtClean="0"/>
              <a:t>ou</a:t>
            </a:r>
            <a:r>
              <a:rPr lang="en-US" sz="6600" dirty="0" smtClean="0"/>
              <a:t> have access.</a:t>
            </a:r>
          </a:p>
        </p:txBody>
      </p:sp>
    </p:spTree>
    <p:extLst>
      <p:ext uri="{BB962C8B-B14F-4D97-AF65-F5344CB8AC3E}">
        <p14:creationId xmlns:p14="http://schemas.microsoft.com/office/powerpoint/2010/main" val="6699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2002419"/>
            <a:ext cx="1219199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smtClean="0"/>
              <a:t>Reliable access means </a:t>
            </a:r>
            <a:br>
              <a:rPr lang="en-US" sz="6600" dirty="0" smtClean="0"/>
            </a:br>
            <a:r>
              <a:rPr lang="en-US" sz="6600" dirty="0" smtClean="0"/>
              <a:t>it’s on </a:t>
            </a:r>
            <a:r>
              <a:rPr lang="en-US" sz="6600" u="sng" dirty="0" smtClean="0"/>
              <a:t>your</a:t>
            </a:r>
            <a:r>
              <a:rPr lang="en-US" sz="6600" dirty="0" smtClean="0"/>
              <a:t> hard drive.</a:t>
            </a:r>
            <a:endParaRPr lang="en-US" sz="6600" dirty="0" smtClean="0"/>
          </a:p>
        </p:txBody>
      </p:sp>
    </p:spTree>
    <p:extLst>
      <p:ext uri="{BB962C8B-B14F-4D97-AF65-F5344CB8AC3E}">
        <p14:creationId xmlns:p14="http://schemas.microsoft.com/office/powerpoint/2010/main" val="606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2002419"/>
            <a:ext cx="1219199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smtClean="0"/>
              <a:t>What culture can’t </a:t>
            </a:r>
            <a:br>
              <a:rPr lang="en-US" sz="6600" dirty="0" smtClean="0"/>
            </a:br>
            <a:r>
              <a:rPr lang="en-US" sz="6600" u="sng" dirty="0" smtClean="0"/>
              <a:t>you</a:t>
            </a:r>
            <a:r>
              <a:rPr lang="en-US" sz="6600" dirty="0" smtClean="0"/>
              <a:t> live without?</a:t>
            </a:r>
            <a:endParaRPr lang="en-US" sz="6600" dirty="0" smtClean="0"/>
          </a:p>
        </p:txBody>
      </p:sp>
    </p:spTree>
    <p:extLst>
      <p:ext uri="{BB962C8B-B14F-4D97-AF65-F5344CB8AC3E}">
        <p14:creationId xmlns:p14="http://schemas.microsoft.com/office/powerpoint/2010/main" val="10767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44611" y="2307965"/>
            <a:ext cx="1154738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ufw</a:t>
            </a:r>
            <a:r>
              <a:rPr lang="en-US" dirty="0"/>
              <a:t> allow 8889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docker</a:t>
            </a:r>
            <a:r>
              <a:rPr lang="en-US" dirty="0"/>
              <a:t> pull </a:t>
            </a:r>
            <a:r>
              <a:rPr lang="en-US" dirty="0" err="1"/>
              <a:t>stevemclaugh</a:t>
            </a:r>
            <a:r>
              <a:rPr lang="en-US" dirty="0"/>
              <a:t>/scrape-kit</a:t>
            </a:r>
            <a:br>
              <a:rPr lang="en-US" dirty="0"/>
            </a:b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/>
              <a:t>run --name </a:t>
            </a:r>
            <a:r>
              <a:rPr lang="en-US" dirty="0" err="1"/>
              <a:t>scrape_kit</a:t>
            </a:r>
            <a:r>
              <a:rPr lang="en-US" dirty="0"/>
              <a:t> -</a:t>
            </a:r>
            <a:r>
              <a:rPr lang="en-US" dirty="0" err="1"/>
              <a:t>ti</a:t>
            </a:r>
            <a:r>
              <a:rPr lang="en-US" dirty="0"/>
              <a:t> -p 8889:8889 --volume </a:t>
            </a:r>
            <a:r>
              <a:rPr lang="en-US" dirty="0" smtClean="0"/>
              <a:t>/</a:t>
            </a:r>
            <a:r>
              <a:rPr lang="en-US" dirty="0" err="1" smtClean="0"/>
              <a:t>sharedfolder</a:t>
            </a:r>
            <a:r>
              <a:rPr lang="en-US" dirty="0"/>
              <a:t>/:/</a:t>
            </a:r>
            <a:r>
              <a:rPr lang="en-US" dirty="0" err="1"/>
              <a:t>sharedfolder</a:t>
            </a:r>
            <a:r>
              <a:rPr lang="en-US" dirty="0"/>
              <a:t>/ </a:t>
            </a:r>
            <a:r>
              <a:rPr lang="en-US" dirty="0" err="1"/>
              <a:t>stevemclaugh</a:t>
            </a:r>
            <a:r>
              <a:rPr lang="en-US" dirty="0"/>
              <a:t>/scrape-kit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44611" y="365125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Server setup commands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47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[[screen caps of the process of setting up a server in Terminal]]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39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" y="1976105"/>
            <a:ext cx="1219199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/>
              <a:t>Running Transmission </a:t>
            </a:r>
            <a:endParaRPr lang="en-US" sz="6600" dirty="0" smtClean="0"/>
          </a:p>
          <a:p>
            <a:pPr algn="ctr"/>
            <a:r>
              <a:rPr lang="en-US" sz="6600" dirty="0" smtClean="0"/>
              <a:t>on </a:t>
            </a:r>
            <a:r>
              <a:rPr lang="en-US" sz="6600" dirty="0"/>
              <a:t>a </a:t>
            </a:r>
            <a:r>
              <a:rPr lang="en-US" sz="6600" dirty="0" err="1"/>
              <a:t>Throwie</a:t>
            </a:r>
            <a:r>
              <a:rPr lang="en-US" sz="6600" dirty="0"/>
              <a:t> Server</a:t>
            </a:r>
            <a:endParaRPr lang="en-US" sz="4800" u="sng" dirty="0"/>
          </a:p>
        </p:txBody>
      </p:sp>
    </p:spTree>
    <p:extLst>
      <p:ext uri="{BB962C8B-B14F-4D97-AF65-F5344CB8AC3E}">
        <p14:creationId xmlns:p14="http://schemas.microsoft.com/office/powerpoint/2010/main" val="299171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2410507"/>
            <a:ext cx="12191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u="sng" dirty="0" smtClean="0"/>
              <a:t>Scraping </a:t>
            </a:r>
            <a:r>
              <a:rPr lang="en-US" sz="6600" u="sng" dirty="0" err="1" smtClean="0"/>
              <a:t>Ubu</a:t>
            </a:r>
            <a:endParaRPr lang="en-US" sz="4800" u="sng" dirty="0" smtClean="0"/>
          </a:p>
        </p:txBody>
      </p:sp>
    </p:spTree>
    <p:extLst>
      <p:ext uri="{BB962C8B-B14F-4D97-AF65-F5344CB8AC3E}">
        <p14:creationId xmlns:p14="http://schemas.microsoft.com/office/powerpoint/2010/main" val="114916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423518"/>
            <a:ext cx="12191999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smtClean="0"/>
              <a:t>Media files first, </a:t>
            </a:r>
          </a:p>
          <a:p>
            <a:pPr algn="ctr"/>
            <a:r>
              <a:rPr lang="en-US" sz="6600" dirty="0" smtClean="0"/>
              <a:t>then metadata</a:t>
            </a:r>
            <a:endParaRPr lang="en-US" sz="4800" dirty="0" smtClean="0"/>
          </a:p>
          <a:p>
            <a:pPr algn="ctr"/>
            <a:endParaRPr lang="en-US" sz="2800" dirty="0" smtClean="0"/>
          </a:p>
          <a:p>
            <a:pPr algn="ctr"/>
            <a:r>
              <a:rPr lang="en-US" sz="4800" u="sng" dirty="0" smtClean="0"/>
              <a:t>Publishing the Unpublishable</a:t>
            </a:r>
            <a:endParaRPr lang="en-US" sz="4800" u="sng" dirty="0"/>
          </a:p>
        </p:txBody>
      </p:sp>
    </p:spTree>
    <p:extLst>
      <p:ext uri="{BB962C8B-B14F-4D97-AF65-F5344CB8AC3E}">
        <p14:creationId xmlns:p14="http://schemas.microsoft.com/office/powerpoint/2010/main" val="314370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423518"/>
            <a:ext cx="12191999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smtClean="0"/>
              <a:t>A thoughtful, m</a:t>
            </a:r>
            <a:r>
              <a:rPr lang="en-US" sz="6600" dirty="0" smtClean="0"/>
              <a:t>anual </a:t>
            </a:r>
          </a:p>
          <a:p>
            <a:pPr algn="ctr"/>
            <a:r>
              <a:rPr lang="en-US" sz="6600" dirty="0"/>
              <a:t>r</a:t>
            </a:r>
            <a:r>
              <a:rPr lang="en-US" sz="6600" dirty="0" smtClean="0"/>
              <a:t>ecursive scrape</a:t>
            </a:r>
            <a:endParaRPr lang="en-US" sz="4800" dirty="0" smtClean="0"/>
          </a:p>
          <a:p>
            <a:pPr algn="ctr"/>
            <a:endParaRPr lang="en-US" sz="2800" dirty="0" smtClean="0"/>
          </a:p>
          <a:p>
            <a:pPr algn="ctr"/>
            <a:r>
              <a:rPr lang="en-US" sz="4800" u="sng" dirty="0" err="1" smtClean="0"/>
              <a:t>UbuWeb</a:t>
            </a:r>
            <a:r>
              <a:rPr lang="en-US" sz="4800" u="sng" dirty="0" smtClean="0"/>
              <a:t> Film</a:t>
            </a:r>
            <a:endParaRPr lang="en-US" sz="4800" u="sng" dirty="0"/>
          </a:p>
        </p:txBody>
      </p:sp>
    </p:spTree>
    <p:extLst>
      <p:ext uri="{BB962C8B-B14F-4D97-AF65-F5344CB8AC3E}">
        <p14:creationId xmlns:p14="http://schemas.microsoft.com/office/powerpoint/2010/main" val="151648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90875" y="824299"/>
            <a:ext cx="581025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/>
              <a:t>Blockchains</a:t>
            </a:r>
            <a:r>
              <a:rPr lang="en-US" sz="2800" dirty="0"/>
              <a:t> are designed to avoid the </a:t>
            </a:r>
            <a:r>
              <a:rPr lang="en-US" sz="2800" dirty="0" smtClean="0"/>
              <a:t>double spending problem.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</a:t>
            </a:r>
            <a:r>
              <a:rPr lang="en-US" sz="2800" dirty="0" smtClean="0"/>
              <a:t>       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79289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423518"/>
            <a:ext cx="12191999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smtClean="0"/>
              <a:t>An </a:t>
            </a:r>
            <a:r>
              <a:rPr lang="en-US" sz="6600" dirty="0" err="1" smtClean="0"/>
              <a:t>obfuscatory</a:t>
            </a:r>
            <a:r>
              <a:rPr lang="en-US" sz="6600" dirty="0" smtClean="0"/>
              <a:t> </a:t>
            </a:r>
          </a:p>
          <a:p>
            <a:pPr algn="ctr"/>
            <a:r>
              <a:rPr lang="en-US" sz="6600" dirty="0" smtClean="0"/>
              <a:t>scrape using </a:t>
            </a:r>
            <a:r>
              <a:rPr lang="en-US" sz="6600" dirty="0" err="1" smtClean="0"/>
              <a:t>wget</a:t>
            </a:r>
            <a:endParaRPr lang="en-US" sz="4800" dirty="0" smtClean="0"/>
          </a:p>
          <a:p>
            <a:pPr algn="ctr"/>
            <a:endParaRPr lang="en-US" sz="2800" dirty="0" smtClean="0"/>
          </a:p>
          <a:p>
            <a:pPr algn="ctr"/>
            <a:r>
              <a:rPr lang="en-US" sz="4800" u="sng" dirty="0" err="1" smtClean="0"/>
              <a:t>UbuWeb</a:t>
            </a:r>
            <a:r>
              <a:rPr lang="en-US" sz="4800" u="sng" dirty="0" smtClean="0"/>
              <a:t> Visual Poetry</a:t>
            </a:r>
            <a:endParaRPr lang="en-US" sz="4800" u="sng" dirty="0"/>
          </a:p>
        </p:txBody>
      </p:sp>
    </p:spTree>
    <p:extLst>
      <p:ext uri="{BB962C8B-B14F-4D97-AF65-F5344CB8AC3E}">
        <p14:creationId xmlns:p14="http://schemas.microsoft.com/office/powerpoint/2010/main" val="124956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1678"/>
            <a:ext cx="10515600" cy="401357"/>
          </a:xfrm>
        </p:spPr>
        <p:txBody>
          <a:bodyPr>
            <a:normAutofit/>
          </a:bodyPr>
          <a:lstStyle/>
          <a:p>
            <a:pPr algn="ctr"/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Works Cited</a:t>
            </a:r>
            <a:endParaRPr lang="en-US" sz="22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943178"/>
            <a:ext cx="11968843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10000"/>
              </a:lnSpc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Bodó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Balázs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2015. “Libraries in the Post-Scarcity Era.” In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Copyrighting </a:t>
            </a:r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Creativity: Creative Values, Cultural Heritage Institutions and Systems of Intellectual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Property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edited by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Helle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	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Porsdam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Farnham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Surrey, UK ; Burlington, VT: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Ashgate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http://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dare.uva.nl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/record/1/445112</a:t>
            </a:r>
          </a:p>
          <a:p>
            <a:pPr lvl="1">
              <a:lnSpc>
                <a:spcPct val="110000"/>
              </a:lnSpc>
            </a:pPr>
            <a:endParaRPr lang="en-US" sz="8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———. 2016. “Pirates in the Library–An Inquiry into the Guerilla Open Access Movement.” In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8th </a:t>
            </a:r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Annual Workshop of the International Society for the History and Theory of Intellectual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	Property</a:t>
            </a:r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i="1" dirty="0" err="1">
                <a:solidFill>
                  <a:schemeClr val="bg2">
                    <a:lumMod val="25000"/>
                  </a:schemeClr>
                </a:solidFill>
              </a:rPr>
              <a:t>CREATe</a:t>
            </a:r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, University of Glasgow,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UK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http://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papers.ssrn.com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/sol3/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papers.cfm?abstract_id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=2816925</a:t>
            </a:r>
          </a:p>
          <a:p>
            <a:pPr lvl="1">
              <a:lnSpc>
                <a:spcPct val="110000"/>
              </a:lnSpc>
            </a:pPr>
            <a:endParaRPr lang="en-US" sz="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Bohannon, John and Alexandra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Elbakyan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“Data from: Who’s Downloading Pirated Papers? Everyone.” April 28, 2016. http://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datadryad.org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/resource/doi:10.5061/dryad.q447c</a:t>
            </a:r>
          </a:p>
          <a:p>
            <a:pPr lvl="1">
              <a:lnSpc>
                <a:spcPct val="110000"/>
              </a:lnSpc>
            </a:pPr>
            <a:endParaRPr lang="en-US" sz="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Borgman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Christine L.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Scholarship </a:t>
            </a:r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in the Digital Age: Information, Infrastructure, and the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Internet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Cambridge, Mass: MIT Press, 2007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lvl="1">
              <a:lnSpc>
                <a:spcPct val="110000"/>
              </a:lnSpc>
            </a:pPr>
            <a:endParaRPr lang="en-US" sz="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Himmelstein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​, Daniel, Ariel Romero, Jacob G.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Levernier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Thomas Anthony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Munro, Stephen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Reid McLaughlin, Bastian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Greshake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Tzovaras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and Casey S. Greene.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2018. "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Sci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-Hub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Provides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	Access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to Nearly All Scholarly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Literature.” https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://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elifesciences.org/articles/32822</a:t>
            </a:r>
          </a:p>
          <a:p>
            <a:pPr lvl="1">
              <a:lnSpc>
                <a:spcPct val="110000"/>
              </a:lnSpc>
            </a:pPr>
            <a:endParaRPr lang="en-US" sz="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Liang, Lawrence. 2012. “Shadow Libraries.”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E-Flux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http://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www.e-flux.com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/journal/shadow-libraries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</a:p>
          <a:p>
            <a:pPr lvl="1">
              <a:lnSpc>
                <a:spcPct val="110000"/>
              </a:lnSpc>
            </a:pPr>
            <a:endParaRPr lang="en-US" sz="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Mars,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Marcell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Manar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Zarroug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and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Tomislav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Medak. 2015. “Public Library.” In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Public Library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edited by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Tomislav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Medak and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Marcell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Mars, 75–85. </a:t>
            </a:r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What, How &amp; for Whom and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	Multimedia Institute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lvl="1">
              <a:lnSpc>
                <a:spcPct val="110000"/>
              </a:lnSpc>
            </a:pPr>
            <a:endParaRPr lang="en-US" sz="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Mazurov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Nikita. 2015. “Strategies for Unbridled Data Dissemination: An Emergency Operations Manual.” Goldsmiths, University of London.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	https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://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archive.org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/details/StrategiesForUnbridledDataDisseminationAnEmergencyOperationsManual</a:t>
            </a:r>
          </a:p>
          <a:p>
            <a:pPr lvl="1">
              <a:lnSpc>
                <a:spcPct val="110000"/>
              </a:lnSpc>
            </a:pPr>
            <a:endParaRPr lang="en-US" sz="8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Medak,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Tomislav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and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Dubravka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Sekulić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2014. "Book Scanning and Post-Processing Manual Based on Public Library Overhead Scanner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.”</a:t>
            </a:r>
          </a:p>
          <a:p>
            <a:pPr lvl="1">
              <a:lnSpc>
                <a:spcPct val="110000"/>
              </a:lnSpc>
            </a:pPr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Perry, Mark J. 2018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“Chart of the day (century?): Price changes 1997 to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2017.” </a:t>
            </a:r>
            <a:r>
              <a:rPr lang="en-US" sz="1200" i="1" dirty="0" err="1" smtClean="0">
                <a:solidFill>
                  <a:schemeClr val="bg2">
                    <a:lumMod val="25000"/>
                  </a:schemeClr>
                </a:solidFill>
              </a:rPr>
              <a:t>AEIdeas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https://www.aei.org/publication/chart-of-the-day-century-price-changes-1997-to-2017/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endParaRPr lang="en-US" sz="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Tenen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Dennis, and Maxwell Foxman. 2014. “Book Piracy as Peer Preservation.”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Computational Culture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November.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	</a:t>
            </a:r>
            <a:r>
              <a:rPr lang="en-US" sz="1200" smtClean="0">
                <a:solidFill>
                  <a:schemeClr val="bg2">
                    <a:lumMod val="25000"/>
                  </a:schemeClr>
                </a:solidFill>
              </a:rPr>
              <a:t>http</a:t>
            </a:r>
            <a:r>
              <a:rPr lang="en-US" sz="1200">
                <a:solidFill>
                  <a:schemeClr val="bg2">
                    <a:lumMod val="25000"/>
                  </a:schemeClr>
                </a:solidFill>
              </a:rPr>
              <a:t>://</a:t>
            </a:r>
            <a:r>
              <a:rPr lang="en-US" sz="1200" smtClean="0">
                <a:solidFill>
                  <a:schemeClr val="bg2">
                    <a:lumMod val="25000"/>
                  </a:schemeClr>
                </a:solidFill>
              </a:rPr>
              <a:t>computationalculture.net/article/book-piracy-as-peer-preservation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endParaRPr lang="en-US" sz="8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Williwaw,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yellowElephant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kfogel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and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FreeDam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2013. “The Open Access Guerilla Cookbook.” http://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cryptome.org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/2013/01/guerilla-open-access-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cookbook.htm</a:t>
            </a:r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52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5" name="Picture 2" descr="1041082_1615577822032844_2683638636883239144_n.j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71" y="380341"/>
            <a:ext cx="3810000" cy="53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25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1026" name="Picture 2" descr="Synology DiskStation DS918+ 4-Bay NAS Enclos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584" y="1448241"/>
            <a:ext cx="3464832" cy="346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30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48000" y="3105835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800" dirty="0" smtClean="0"/>
              <a:t>Screen cap of r/</a:t>
            </a:r>
            <a:r>
              <a:rPr lang="en-US" sz="4800" dirty="0" err="1" smtClean="0"/>
              <a:t>datahoarder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9498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78628" y="1546457"/>
            <a:ext cx="6096000" cy="36625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 smtClean="0"/>
              <a:t>The only 2 RAID configurations that matter:</a:t>
            </a:r>
          </a:p>
          <a:p>
            <a:endParaRPr lang="en-US" sz="2800" dirty="0"/>
          </a:p>
          <a:p>
            <a:r>
              <a:rPr lang="en-US" sz="3600" dirty="0" smtClean="0"/>
              <a:t>RAID </a:t>
            </a:r>
            <a:r>
              <a:rPr lang="en-US" sz="3600" dirty="0" smtClean="0"/>
              <a:t>1</a:t>
            </a:r>
          </a:p>
          <a:p>
            <a:endParaRPr lang="en-US" sz="800" dirty="0"/>
          </a:p>
          <a:p>
            <a:r>
              <a:rPr lang="en-US" sz="3600" dirty="0" smtClean="0"/>
              <a:t>&amp;</a:t>
            </a:r>
            <a:endParaRPr lang="en-US" sz="3600" dirty="0" smtClean="0"/>
          </a:p>
          <a:p>
            <a:endParaRPr lang="en-US" sz="800" dirty="0" smtClean="0"/>
          </a:p>
          <a:p>
            <a:r>
              <a:rPr lang="en-US" sz="3600" dirty="0" smtClean="0"/>
              <a:t>RAID </a:t>
            </a:r>
            <a:r>
              <a:rPr lang="en-US" sz="3600" dirty="0" smtClean="0"/>
              <a:t>6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8928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242" y="0"/>
            <a:ext cx="8761853" cy="619157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5691562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Titles in Library Genesis </a:t>
            </a:r>
            <a:r>
              <a:rPr lang="en-US" dirty="0" smtClean="0"/>
              <a:t>by Publication Year: </a:t>
            </a:r>
            <a:r>
              <a:rPr lang="en-US" dirty="0"/>
              <a:t>University of Chicago Press</a:t>
            </a:r>
          </a:p>
        </p:txBody>
      </p:sp>
    </p:spTree>
    <p:extLst>
      <p:ext uri="{BB962C8B-B14F-4D97-AF65-F5344CB8AC3E}">
        <p14:creationId xmlns:p14="http://schemas.microsoft.com/office/powerpoint/2010/main" val="250399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333" y="0"/>
            <a:ext cx="8760320" cy="619048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5691562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Titles in Library Genesis </a:t>
            </a:r>
            <a:r>
              <a:rPr lang="en-US" dirty="0" smtClean="0"/>
              <a:t>by Publication Year: The MIT Press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10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734" y="0"/>
            <a:ext cx="8760320" cy="619048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5691562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Titles in Library Genesis </a:t>
            </a:r>
            <a:r>
              <a:rPr lang="en-US" dirty="0" smtClean="0"/>
              <a:t>by Publication Year: Oxford University Press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75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94212" y="2137646"/>
            <a:ext cx="62035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  <a:ea typeface="Calibri" charset="0"/>
                <a:cs typeface="Calibri" charset="0"/>
              </a:rPr>
              <a:t>“Literature in the humanities goes out of print long before it goes out of </a:t>
            </a:r>
            <a:r>
              <a:rPr lang="en-US" sz="3200" dirty="0" smtClean="0">
                <a:latin typeface="+mj-lt"/>
                <a:ea typeface="Calibri" charset="0"/>
                <a:cs typeface="Calibri" charset="0"/>
              </a:rPr>
              <a:t>date.” </a:t>
            </a:r>
            <a:r>
              <a:rPr lang="en-US" sz="3200" dirty="0">
                <a:latin typeface="+mj-lt"/>
                <a:ea typeface="Calibri" charset="0"/>
                <a:cs typeface="Calibri" charset="0"/>
              </a:rPr>
              <a:t>(</a:t>
            </a:r>
            <a:r>
              <a:rPr lang="en-US" sz="3200" dirty="0" err="1">
                <a:latin typeface="+mj-lt"/>
                <a:ea typeface="Calibri" charset="0"/>
                <a:cs typeface="Calibri" charset="0"/>
              </a:rPr>
              <a:t>Borgman</a:t>
            </a:r>
            <a:r>
              <a:rPr lang="en-US" sz="3200" dirty="0">
                <a:latin typeface="+mj-lt"/>
                <a:ea typeface="Calibri" charset="0"/>
                <a:cs typeface="Calibri" charset="0"/>
              </a:rPr>
              <a:t> 2007</a:t>
            </a:r>
            <a:r>
              <a:rPr lang="en-US" sz="3200" dirty="0" smtClean="0">
                <a:latin typeface="+mj-lt"/>
                <a:ea typeface="Calibri" charset="0"/>
                <a:cs typeface="Calibri" charset="0"/>
              </a:rPr>
              <a:t>)</a:t>
            </a:r>
            <a:endParaRPr lang="en-US" sz="3200" dirty="0">
              <a:latin typeface="+mj-lt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48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13934</TotalTime>
  <Words>4171</Words>
  <Application>Microsoft Office PowerPoint</Application>
  <PresentationFormat>Widescreen</PresentationFormat>
  <Paragraphs>855</Paragraphs>
  <Slides>117</Slides>
  <Notes>117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22" baseType="lpstr">
      <vt:lpstr>Arial</vt:lpstr>
      <vt:lpstr>Calibri</vt:lpstr>
      <vt:lpstr>Calibri Light</vt:lpstr>
      <vt:lpstr>Mangal</vt:lpstr>
      <vt:lpstr>Office Theme</vt:lpstr>
      <vt:lpstr>Large-Scale Digital Preservation  Under Adversarial Conditions</vt:lpstr>
      <vt:lpstr>What you’ll need</vt:lpstr>
      <vt:lpstr>PowerPoint Presentation</vt:lpstr>
      <vt:lpstr>PowerPoint Presentation</vt:lpstr>
      <vt:lpstr>My Research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BitTorrent protocol</vt:lpstr>
      <vt:lpstr>Major BitTorrent clients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Domain Whac-a-Mole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Shadow libs as a useful model</vt:lpstr>
      <vt:lpstr>Shadow libs as a useful model</vt:lpstr>
      <vt:lpstr>Shadow libs as a useful model</vt:lpstr>
      <vt:lpstr>Shadow libs as a useful model</vt:lpstr>
      <vt:lpstr>Shadow libs as a useful model</vt:lpstr>
      <vt:lpstr>Shadow librarianship in practice</vt:lpstr>
      <vt:lpstr>PowerPoint Presentation</vt:lpstr>
      <vt:lpstr>On-the-fly data sharing</vt:lpstr>
      <vt:lpstr>ABUT</vt:lpstr>
      <vt:lpstr>ABUT</vt:lpstr>
      <vt:lpstr>ABUT</vt:lpstr>
      <vt:lpstr>ABUT</vt:lpstr>
      <vt:lpstr>HTHICYNI</vt:lpstr>
      <vt:lpstr>BRTTABDM</vt:lpstr>
      <vt:lpstr>PowerPoint Presentation</vt:lpstr>
      <vt:lpstr>The Single Big Collection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Research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Server setup commands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Works Cited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Early shadow libraries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McLaughlin, Stephen R</dc:creator>
  <cp:lastModifiedBy>Stephen McLaughlin</cp:lastModifiedBy>
  <cp:revision>729</cp:revision>
  <cp:lastPrinted>2017-09-09T22:32:00Z</cp:lastPrinted>
  <dcterms:created xsi:type="dcterms:W3CDTF">2017-05-07T13:13:01Z</dcterms:created>
  <dcterms:modified xsi:type="dcterms:W3CDTF">2018-03-16T02:02:43Z</dcterms:modified>
</cp:coreProperties>
</file>